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9"/>
  </p:notesMasterIdLst>
  <p:sldIdLst>
    <p:sldId id="430" r:id="rId2"/>
    <p:sldId id="431" r:id="rId3"/>
    <p:sldId id="426" r:id="rId4"/>
    <p:sldId id="427" r:id="rId5"/>
    <p:sldId id="433" r:id="rId6"/>
    <p:sldId id="428" r:id="rId7"/>
    <p:sldId id="429" r:id="rId8"/>
  </p:sldIdLst>
  <p:sldSz cx="9906000" cy="6858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commentAuthors" Target="commentAuthor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themeOverride" Target="../theme/themeOverride1.xml"/><Relationship Id="rId4"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themeOverride" Target="../theme/themeOverride2.xml"/><Relationship Id="rId4"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ja-JP" altLang="en-US" sz="1600" b="1" dirty="0" smtClean="0"/>
              <a:t>陶技研売上ﾁｬｰｼﾞ</a:t>
            </a:r>
            <a:endParaRPr lang="ja-JP" altLang="en-US" sz="1600" b="1" dirty="0"/>
          </a:p>
        </c:rich>
      </c:tx>
      <c:layout>
        <c:manualLayout>
          <c:xMode val="edge"/>
          <c:yMode val="edge"/>
          <c:x val="0.34609685174795307"/>
          <c:y val="2.09944621537777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売上</c:v>
                </c:pt>
              </c:strCache>
            </c:strRef>
          </c:tx>
          <c:spPr>
            <a:solidFill>
              <a:schemeClr val="accent1"/>
            </a:solidFill>
            <a:ln>
              <a:noFill/>
            </a:ln>
            <a:effectLst/>
          </c:spPr>
          <c:invertIfNegative val="0"/>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Sheet1!$B$2:$B$12</c:f>
              <c:numCache>
                <c:formatCode>General</c:formatCode>
                <c:ptCount val="11"/>
                <c:pt idx="0">
                  <c:v>3289540</c:v>
                </c:pt>
                <c:pt idx="1">
                  <c:v>5411230</c:v>
                </c:pt>
                <c:pt idx="2">
                  <c:v>5090020</c:v>
                </c:pt>
                <c:pt idx="3">
                  <c:v>4324540</c:v>
                </c:pt>
                <c:pt idx="4">
                  <c:v>6076420</c:v>
                </c:pt>
                <c:pt idx="5">
                  <c:v>5960220</c:v>
                </c:pt>
                <c:pt idx="6">
                  <c:v>5268370</c:v>
                </c:pt>
                <c:pt idx="7">
                  <c:v>4321020</c:v>
                </c:pt>
                <c:pt idx="8">
                  <c:v>4705450</c:v>
                </c:pt>
                <c:pt idx="9">
                  <c:v>3942940</c:v>
                </c:pt>
                <c:pt idx="10">
                  <c:v>4972850</c:v>
                </c:pt>
              </c:numCache>
            </c:numRef>
          </c:val>
        </c:ser>
        <c:dLbls>
          <c:showLegendKey val="0"/>
          <c:showVal val="0"/>
          <c:showCatName val="0"/>
          <c:showSerName val="0"/>
          <c:showPercent val="0"/>
          <c:showBubbleSize val="0"/>
        </c:dLbls>
        <c:gapWidth val="219"/>
        <c:overlap val="-27"/>
        <c:axId val="1157069632"/>
        <c:axId val="1157060384"/>
      </c:barChart>
      <c:lineChart>
        <c:grouping val="standard"/>
        <c:varyColors val="0"/>
        <c:ser>
          <c:idx val="1"/>
          <c:order val="1"/>
          <c:tx>
            <c:strRef>
              <c:f>Sheet1!$C$1</c:f>
              <c:strCache>
                <c:ptCount val="1"/>
                <c:pt idx="0">
                  <c:v>ﾁｬｰｼﾞ比率</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Sheet1!$C$2:$C$12</c:f>
              <c:numCache>
                <c:formatCode>0%</c:formatCode>
                <c:ptCount val="11"/>
                <c:pt idx="0">
                  <c:v>0.6494008488796762</c:v>
                </c:pt>
                <c:pt idx="1">
                  <c:v>1.0826790716286514</c:v>
                </c:pt>
                <c:pt idx="2">
                  <c:v>0.95695055461552925</c:v>
                </c:pt>
                <c:pt idx="3">
                  <c:v>0.91962573099415201</c:v>
                </c:pt>
                <c:pt idx="4">
                  <c:v>1.1897053352912383</c:v>
                </c:pt>
                <c:pt idx="5">
                  <c:v>1.1524013921113689</c:v>
                </c:pt>
                <c:pt idx="6">
                  <c:v>0.99836460109910941</c:v>
                </c:pt>
                <c:pt idx="7">
                  <c:v>1.0692947290274684</c:v>
                </c:pt>
                <c:pt idx="8">
                  <c:v>0.97663968451639693</c:v>
                </c:pt>
                <c:pt idx="9">
                  <c:v>0.71275126536514821</c:v>
                </c:pt>
                <c:pt idx="10">
                  <c:v>0.96145223207807629</c:v>
                </c:pt>
              </c:numCache>
            </c:numRef>
          </c:val>
          <c:smooth val="0"/>
        </c:ser>
        <c:dLbls>
          <c:showLegendKey val="0"/>
          <c:showVal val="0"/>
          <c:showCatName val="0"/>
          <c:showSerName val="0"/>
          <c:showPercent val="0"/>
          <c:showBubbleSize val="0"/>
        </c:dLbls>
        <c:marker val="1"/>
        <c:smooth val="0"/>
        <c:axId val="1157055488"/>
        <c:axId val="1157069088"/>
      </c:lineChart>
      <c:catAx>
        <c:axId val="115706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0384"/>
        <c:crosses val="autoZero"/>
        <c:auto val="1"/>
        <c:lblAlgn val="ctr"/>
        <c:lblOffset val="100"/>
        <c:noMultiLvlLbl val="0"/>
      </c:catAx>
      <c:valAx>
        <c:axId val="115706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9632"/>
        <c:crosses val="autoZero"/>
        <c:crossBetween val="between"/>
      </c:valAx>
      <c:valAx>
        <c:axId val="115706908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5488"/>
        <c:crosses val="max"/>
        <c:crossBetween val="between"/>
      </c:valAx>
      <c:catAx>
        <c:axId val="1157055488"/>
        <c:scaling>
          <c:orientation val="minMax"/>
        </c:scaling>
        <c:delete val="1"/>
        <c:axPos val="b"/>
        <c:numFmt formatCode="General" sourceLinked="1"/>
        <c:majorTickMark val="out"/>
        <c:minorTickMark val="none"/>
        <c:tickLblPos val="nextTo"/>
        <c:crossAx val="1157069088"/>
        <c:crosses val="autoZero"/>
        <c:auto val="1"/>
        <c:lblAlgn val="ctr"/>
        <c:lblOffset val="100"/>
        <c:noMultiLvlLbl val="0"/>
      </c:catAx>
      <c:spPr>
        <a:noFill/>
        <a:ln>
          <a:noFill/>
        </a:ln>
        <a:effectLst/>
      </c:spPr>
    </c:plotArea>
    <c:legend>
      <c:legendPos val="b"/>
      <c:layout>
        <c:manualLayout>
          <c:xMode val="edge"/>
          <c:yMode val="edge"/>
          <c:x val="0.66410907704801714"/>
          <c:y val="2.2216548588618362E-2"/>
          <c:w val="0.32223151014548196"/>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dirty="0"/>
              <a:t>9</a:t>
            </a:r>
            <a:r>
              <a:rPr lang="ja-JP" altLang="en-US" sz="1400" dirty="0"/>
              <a:t>月度個人別結果</a:t>
            </a:r>
          </a:p>
        </c:rich>
      </c:tx>
      <c:layout>
        <c:manualLayout>
          <c:xMode val="edge"/>
          <c:yMode val="edge"/>
          <c:x val="0.37362675996679146"/>
          <c:y val="1.86537816563845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913670166229221"/>
          <c:y val="0.11845814428973631"/>
          <c:w val="0.76705993000874895"/>
          <c:h val="0.62550200714051241"/>
        </c:manualLayout>
      </c:layout>
      <c:barChart>
        <c:barDir val="col"/>
        <c:grouping val="clustered"/>
        <c:varyColors val="0"/>
        <c:ser>
          <c:idx val="0"/>
          <c:order val="0"/>
          <c:tx>
            <c:strRef>
              <c:f>'2023.9グラフ'!$A$37</c:f>
              <c:strCache>
                <c:ptCount val="1"/>
                <c:pt idx="0">
                  <c:v>金額Ｐ</c:v>
                </c:pt>
              </c:strCache>
            </c:strRef>
          </c:tx>
          <c:spPr>
            <a:solidFill>
              <a:schemeClr val="accent1"/>
            </a:solidFill>
            <a:ln>
              <a:noFill/>
            </a:ln>
            <a:effectLst/>
          </c:spPr>
          <c:invertIfNegative val="0"/>
          <c:cat>
            <c:strRef>
              <c:f>'2023.9グラフ'!$B$36:$K$36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'2023.9グラフ'!$B$37:$K$37</c:f>
              <c:numCache>
                <c:formatCode>#,##0_ ;[Red]\-#,##0\ </c:formatCode>
                <c:ptCount val="10"/>
                <c:pt idx="0">
                  <c:v>256240</c:v>
                </c:pt>
                <c:pt idx="1">
                  <c:v>595500</c:v>
                </c:pt>
                <c:pt idx="2">
                  <c:v>489872</c:v>
                </c:pt>
                <c:pt idx="3">
                  <c:v>505893</c:v>
                </c:pt>
                <c:pt idx="4">
                  <c:v>196000</c:v>
                </c:pt>
                <c:pt idx="5">
                  <c:v>0</c:v>
                </c:pt>
                <c:pt idx="6">
                  <c:v>322654</c:v>
                </c:pt>
                <c:pt idx="7">
                  <c:v>350460</c:v>
                </c:pt>
                <c:pt idx="8">
                  <c:v>266720</c:v>
                </c:pt>
                <c:pt idx="9">
                  <c:v>156919</c:v>
                </c:pt>
              </c:numCache>
            </c:numRef>
          </c:val>
        </c:ser>
        <c:dLbls>
          <c:showLegendKey val="0"/>
          <c:showVal val="0"/>
          <c:showCatName val="0"/>
          <c:showSerName val="0"/>
          <c:showPercent val="0"/>
          <c:showBubbleSize val="0"/>
        </c:dLbls>
        <c:gapWidth val="219"/>
        <c:overlap val="-27"/>
        <c:axId val="1157068544"/>
        <c:axId val="1157056032"/>
      </c:barChart>
      <c:lineChart>
        <c:grouping val="standard"/>
        <c:varyColors val="0"/>
        <c:ser>
          <c:idx val="1"/>
          <c:order val="1"/>
          <c:tx>
            <c:strRef>
              <c:f>'2023.9グラフ'!$A$38</c:f>
              <c:strCache>
                <c:ptCount val="1"/>
                <c:pt idx="0">
                  <c:v>チャージ</c:v>
                </c:pt>
              </c:strCache>
            </c:strRef>
          </c:tx>
          <c:spPr>
            <a:ln w="28575" cap="rnd">
              <a:solidFill>
                <a:schemeClr val="accent2"/>
              </a:solidFill>
              <a:round/>
            </a:ln>
            <a:effectLst/>
          </c:spPr>
          <c:marker>
            <c:symbol val="none"/>
          </c:marker>
          <c:cat>
            <c:strRef>
              <c:f>'2023.9グラフ'!$B$36:$L$36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'2023.9グラフ'!$B$38:$L$38</c:f>
              <c:numCache>
                <c:formatCode>0%</c:formatCode>
                <c:ptCount val="11"/>
                <c:pt idx="0">
                  <c:v>0.68066666666666664</c:v>
                </c:pt>
                <c:pt idx="1">
                  <c:v>1.1153333333333333</c:v>
                </c:pt>
                <c:pt idx="2">
                  <c:v>0.88733333333333331</c:v>
                </c:pt>
                <c:pt idx="3">
                  <c:v>0.99199999999999999</c:v>
                </c:pt>
                <c:pt idx="4">
                  <c:v>0.42966666666666664</c:v>
                </c:pt>
                <c:pt idx="5">
                  <c:v>0</c:v>
                </c:pt>
                <c:pt idx="6">
                  <c:v>0.71699999999999997</c:v>
                </c:pt>
                <c:pt idx="7">
                  <c:v>0.66766666666666663</c:v>
                </c:pt>
                <c:pt idx="8">
                  <c:v>0.48333333333333334</c:v>
                </c:pt>
                <c:pt idx="9">
                  <c:v>0.34399999999999997</c:v>
                </c:pt>
              </c:numCache>
            </c:numRef>
          </c:val>
          <c:smooth val="0"/>
        </c:ser>
        <c:dLbls>
          <c:showLegendKey val="0"/>
          <c:showVal val="0"/>
          <c:showCatName val="0"/>
          <c:showSerName val="0"/>
          <c:showPercent val="0"/>
          <c:showBubbleSize val="0"/>
        </c:dLbls>
        <c:marker val="1"/>
        <c:smooth val="0"/>
        <c:axId val="1157059840"/>
        <c:axId val="1157056576"/>
      </c:lineChart>
      <c:catAx>
        <c:axId val="115706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6032"/>
        <c:crosses val="autoZero"/>
        <c:auto val="1"/>
        <c:lblAlgn val="ctr"/>
        <c:lblOffset val="100"/>
        <c:noMultiLvlLbl val="0"/>
      </c:catAx>
      <c:valAx>
        <c:axId val="1157056032"/>
        <c:scaling>
          <c:orientation val="minMax"/>
        </c:scaling>
        <c:delete val="0"/>
        <c:axPos val="l"/>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8544"/>
        <c:crosses val="autoZero"/>
        <c:crossBetween val="between"/>
      </c:valAx>
      <c:valAx>
        <c:axId val="11570565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157059840"/>
        <c:crosses val="max"/>
        <c:crossBetween val="between"/>
      </c:valAx>
      <c:catAx>
        <c:axId val="1157059840"/>
        <c:scaling>
          <c:orientation val="minMax"/>
        </c:scaling>
        <c:delete val="1"/>
        <c:axPos val="b"/>
        <c:numFmt formatCode="General" sourceLinked="1"/>
        <c:majorTickMark val="out"/>
        <c:minorTickMark val="none"/>
        <c:tickLblPos val="nextTo"/>
        <c:crossAx val="1157056576"/>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legend>
      <c:legendPos val="b"/>
      <c:layout>
        <c:manualLayout>
          <c:xMode val="edge"/>
          <c:yMode val="edge"/>
          <c:x val="0.69421646532590087"/>
          <c:y val="0.19441481811704436"/>
          <c:w val="0.18178741464902323"/>
          <c:h val="0.11725631692010127"/>
        </c:manualLayout>
      </c:layout>
      <c:overlay val="0"/>
      <c:spPr>
        <a:noFill/>
        <a:ln>
          <a:solidFill>
            <a:srgbClr val="000000"/>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5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565"/>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2708"/>
            <a:ext cx="5445760" cy="39150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3"/>
            <a:ext cx="2949787" cy="4985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773"/>
            <a:ext cx="2949787" cy="498565"/>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1</a:t>
            </a:fld>
            <a:endParaRPr kumimoji="1" lang="ja-JP" altLang="en-US"/>
          </a:p>
        </p:txBody>
      </p:sp>
    </p:spTree>
    <p:extLst>
      <p:ext uri="{BB962C8B-B14F-4D97-AF65-F5344CB8AC3E}">
        <p14:creationId xmlns:p14="http://schemas.microsoft.com/office/powerpoint/2010/main" val="53279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2</a:t>
            </a:fld>
            <a:endParaRPr kumimoji="1" lang="ja-JP" altLang="en-US"/>
          </a:p>
        </p:txBody>
      </p:sp>
    </p:spTree>
    <p:extLst>
      <p:ext uri="{BB962C8B-B14F-4D97-AF65-F5344CB8AC3E}">
        <p14:creationId xmlns:p14="http://schemas.microsoft.com/office/powerpoint/2010/main" val="4270439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3</a:t>
            </a:fld>
            <a:endParaRPr kumimoji="1" lang="ja-JP" altLang="en-US"/>
          </a:p>
        </p:txBody>
      </p:sp>
    </p:spTree>
    <p:extLst>
      <p:ext uri="{BB962C8B-B14F-4D97-AF65-F5344CB8AC3E}">
        <p14:creationId xmlns:p14="http://schemas.microsoft.com/office/powerpoint/2010/main" val="426399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4</a:t>
            </a:fld>
            <a:endParaRPr kumimoji="1" lang="ja-JP" altLang="en-US"/>
          </a:p>
        </p:txBody>
      </p:sp>
    </p:spTree>
    <p:extLst>
      <p:ext uri="{BB962C8B-B14F-4D97-AF65-F5344CB8AC3E}">
        <p14:creationId xmlns:p14="http://schemas.microsoft.com/office/powerpoint/2010/main" val="98902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5</a:t>
            </a:fld>
            <a:endParaRPr kumimoji="1" lang="ja-JP" altLang="en-US"/>
          </a:p>
        </p:txBody>
      </p:sp>
    </p:spTree>
    <p:extLst>
      <p:ext uri="{BB962C8B-B14F-4D97-AF65-F5344CB8AC3E}">
        <p14:creationId xmlns:p14="http://schemas.microsoft.com/office/powerpoint/2010/main" val="154492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6</a:t>
            </a:fld>
            <a:endParaRPr kumimoji="1" lang="ja-JP" altLang="en-US"/>
          </a:p>
        </p:txBody>
      </p:sp>
    </p:spTree>
    <p:extLst>
      <p:ext uri="{BB962C8B-B14F-4D97-AF65-F5344CB8AC3E}">
        <p14:creationId xmlns:p14="http://schemas.microsoft.com/office/powerpoint/2010/main" val="254753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9/29/2023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 Type="http://schemas.openxmlformats.org/officeDocument/2006/relationships/slideLayout" Target="../slideLayouts/slideLayout2.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 Type="http://schemas.openxmlformats.org/officeDocument/2006/relationships/slideLayout" Target="../slideLayouts/slideLayout3.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jpe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rPr lang="ja-JP" altLang="en-US" sz="3000" b="1" dirty="0">
                  <a:solidFill>
                    <a:schemeClr val="bg1"/>
                  </a:solidFill>
                  <a:latin typeface="HGSｺﾞｼｯｸE" panose="020B0900000000000000" pitchFamily="50" charset="-128"/>
                  <a:ea typeface="HGSｺﾞｼｯｸE" panose="020B0900000000000000" pitchFamily="50" charset="-128"/>
                </a:rPr>
                <a:t>ＮＯＤＡ</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Hội đồng quản trị NODA công bố hướng đi kinh doanh</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0"/>
          </p:nvPr>
        </p:nvSpPr>
        <p:spPr>
          <a:xfrm>
            <a:off x="1490299" y="3737721"/>
            <a:ext cx="7219951" cy="498598"/>
          </a:xfrm>
        </p:spPr>
        <p:txBody>
          <a:bodyPr/>
          <a:lstStyle/>
          <a:p>
            <a:r>
              <a:t>Công ty nghiên cứu công nghệ gốm sứ</a:t>
            </a:r>
            <a:endParaRPr kumimoji="1" lang="ja-JP" altLang="en-US" sz="3200" dirty="0"/>
          </a:p>
        </p:txBody>
      </p:sp>
      <p:sp>
        <p:nvSpPr>
          <p:cNvPr id="7" name="タイトル 6"/>
          <p:cNvSpPr>
            <a:spLocks noGrp="1"/>
          </p:cNvSpPr>
          <p:nvPr>
            <p:ph type="title"/>
          </p:nvPr>
        </p:nvSpPr>
        <p:spPr>
          <a:xfrm>
            <a:off x="1490299" y="4290439"/>
            <a:ext cx="7219951" cy="349702"/>
          </a:xfrm>
        </p:spPr>
        <p:txBody>
          <a:bodyPr/>
          <a:lstStyle/>
          <a:p>
            <a:r>
              <a:t>Giám đốc điều hành Noda Hiroyuki</a:t>
            </a:r>
            <a:endParaRPr kumimoji="1" lang="ja-JP" altLang="en-US" sz="2400" dirty="0"/>
          </a:p>
        </p:txBody>
      </p:sp>
    </p:spTree>
    <p:extLst>
      <p:ext uri="{BB962C8B-B14F-4D97-AF65-F5344CB8AC3E}">
        <p14:creationId xmlns:p14="http://schemas.microsoft.com/office/powerpoint/2010/main" val="356073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229750" y="1340768"/>
            <a:ext cx="4507226" cy="992756"/>
          </a:xfrm>
          <a:prstGeom prst="roundRect">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a:buClr>
                <a:schemeClr val="accent4"/>
              </a:buClr>
            </a:pPr>
            <a:r>
              <a:t>Doanh thu: 57,83 triệu (87%) (so với năm ngoái là 50,8 triệu)</a:t>
            </a:r>
            <a:endParaRPr lang="en-US" altLang="ja-JP" sz="2000" dirty="0"/>
          </a:p>
          <a:p>
            <a:pPr>
              <a:buClr>
                <a:schemeClr val="accent4"/>
              </a:buClr>
            </a:pPr>
            <a:r>
              <a:t>Tỷ lệ đạt mục tiêu 96% (so với năm ngoái là 86%)</a:t>
            </a:r>
            <a:endParaRPr lang="en-US" altLang="ja-JP" sz="200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2091159" cy="387798"/>
          </a:xfrm>
        </p:spPr>
        <p:txBody>
          <a:bodyPr/>
          <a:lstStyle/>
          <a:p>
            <a:r>
              <a:t>Kết quả kỳ trước</a:t>
            </a:r>
            <a:endParaRPr kumimoji="1" lang="ja-JP" altLang="en-US" sz="3200" dirty="0"/>
          </a:p>
        </p:txBody>
      </p:sp>
      <p:sp>
        <p:nvSpPr>
          <p:cNvPr id="15" name="コンテンツ プレースホルダー 5"/>
          <p:cNvSpPr>
            <a:spLocks noGrp="1"/>
          </p:cNvSpPr>
          <p:nvPr>
            <p:ph sz="half" idx="2"/>
          </p:nvPr>
        </p:nvSpPr>
        <p:spPr>
          <a:xfrm>
            <a:off x="363259" y="2636912"/>
            <a:ext cx="5616623" cy="4065057"/>
          </a:xfrm>
        </p:spPr>
        <p:txBody>
          <a:bodyPr/>
          <a:lstStyle/>
          <a:p>
            <a:pPr>
              <a:buClr>
                <a:schemeClr val="accent4"/>
              </a:buClr>
            </a:pPr>
            <a:r>
              <a:t>Không đạt được mục tiêu, việc đảm bảo lượng công việc là thách thức lớn nhất.</a:t>
            </a:r>
            <a:endParaRPr lang="en-US" altLang="ja-JP" sz="2400" dirty="0" smtClean="0"/>
          </a:p>
          <a:p>
            <a:pPr>
              <a:buClr>
                <a:schemeClr val="accent4"/>
              </a:buClr>
            </a:pPr>
            <a:r>
              <a:t>Từ tháng 5, doanh thu bị suy giảm và tỷ lệ đạt mục tiêu cũng tồi tệ hơn.</a:t>
            </a:r>
            <a:endParaRPr lang="en-US" altLang="ja-JP" sz="2400" dirty="0" smtClean="0"/>
          </a:p>
          <a:p>
            <a:pPr>
              <a:buClr>
                <a:schemeClr val="accent4"/>
              </a:buClr>
            </a:pPr>
            <a:endParaRPr lang="en-US" altLang="ja-JP" sz="2400" dirty="0" smtClean="0"/>
          </a:p>
          <a:p>
            <a:pPr>
              <a:buClr>
                <a:schemeClr val="accent4"/>
              </a:buClr>
            </a:pPr>
            <a:r>
              <a:t>Tháng 1 có vấn đề về chấm công và làm việc, đã tiến hành hướng dẫn.</a:t>
            </a:r>
            <a:endParaRPr lang="en-US" altLang="ja-JP" sz="2400" dirty="0"/>
          </a:p>
          <a:p>
            <a:pPr>
              <a:buClr>
                <a:schemeClr val="accent4"/>
              </a:buClr>
            </a:pPr>
            <a:r>
              <a:t>✨ Chuyển đổi sang hệ thống mới</a:t>
            </a:r>
            <a:endParaRPr lang="en-US" altLang="ja-JP" sz="2400" dirty="0"/>
          </a:p>
          <a:p>
            <a:pPr>
              <a:buClr>
                <a:schemeClr val="accent4"/>
              </a:buClr>
            </a:pPr>
            <a:r>
              <a:t>Có nhân viên mới gia nhập. Họ đã bắt đầu hoạt động trong lĩnh vực hàn và uốn.</a:t>
            </a:r>
            <a:endParaRPr lang="en-US" altLang="ja-JP" sz="2400" dirty="0" smtClean="0"/>
          </a:p>
          <a:p>
            <a:pPr>
              <a:buClr>
                <a:schemeClr val="accent4"/>
              </a:buClr>
            </a:pPr>
            <a:r>
              <a:t>Các học viên thực tập từ năm thứ 2 trở đi đang tiếp tục thách thức với những công việc khó khăn hơn và trở thành nhân viên chính.</a:t>
            </a:r>
            <a:endParaRPr lang="en-US" altLang="ja-JP" sz="2400" dirty="0" smtClean="0"/>
          </a:p>
          <a:p>
            <a:pPr>
              <a:buClr>
                <a:schemeClr val="accent4"/>
              </a:buClr>
            </a:pPr>
            <a:endParaRPr lang="en-US" altLang="ja-JP" sz="2400" dirty="0"/>
          </a:p>
          <a:p>
            <a:pPr>
              <a:buClr>
                <a:schemeClr val="accent4"/>
              </a:buClr>
            </a:pPr>
            <a:endParaRPr lang="en-US" altLang="ja-JP" sz="2400" dirty="0"/>
          </a:p>
          <a:p>
            <a:pPr>
              <a:buClr>
                <a:schemeClr val="accent4"/>
              </a:buClr>
            </a:pPr>
            <a:endParaRPr lang="en-US" altLang="ja-JP" sz="1800" dirty="0" smtClean="0"/>
          </a:p>
          <a:p>
            <a:pPr>
              <a:buClr>
                <a:schemeClr val="accent4"/>
              </a:buClr>
            </a:pPr>
            <a:endParaRPr lang="en-US" altLang="ja-JP" sz="1800" dirty="0" smtClean="0"/>
          </a:p>
          <a:p>
            <a:pPr>
              <a:buClr>
                <a:schemeClr val="accent4"/>
              </a:buClr>
            </a:pPr>
            <a:endParaRPr lang="en-US" altLang="ja-JP" sz="1800" dirty="0"/>
          </a:p>
          <a:p>
            <a:endParaRPr lang="en-US" altLang="ja-JP" sz="2400" dirty="0"/>
          </a:p>
        </p:txBody>
      </p:sp>
      <p:graphicFrame>
        <p:nvGraphicFramePr>
          <p:cNvPr id="6" name="グラフ 5"/>
          <p:cNvGraphicFramePr>
            <a:graphicFrameLocks/>
          </p:cNvGraphicFramePr>
          <p:nvPr>
            <p:extLst>
              <p:ext uri="{D42A27DB-BD31-4B8C-83A1-F6EECF244321}">
                <p14:modId xmlns:p14="http://schemas.microsoft.com/office/powerpoint/2010/main" val="24134335"/>
              </p:ext>
            </p:extLst>
          </p:nvPr>
        </p:nvGraphicFramePr>
        <p:xfrm>
          <a:off x="4736976" y="1461939"/>
          <a:ext cx="5169024" cy="457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円/楕円 1"/>
          <p:cNvSpPr/>
          <p:nvPr/>
        </p:nvSpPr>
        <p:spPr bwMode="auto">
          <a:xfrm>
            <a:off x="6393160" y="2853126"/>
            <a:ext cx="501615"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円/楕円 6"/>
          <p:cNvSpPr/>
          <p:nvPr/>
        </p:nvSpPr>
        <p:spPr bwMode="auto">
          <a:xfrm>
            <a:off x="5250215" y="3425703"/>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8" name="円/楕円 7"/>
          <p:cNvSpPr/>
          <p:nvPr/>
        </p:nvSpPr>
        <p:spPr bwMode="auto">
          <a:xfrm>
            <a:off x="8697416" y="3177162"/>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Tree>
    <p:extLst>
      <p:ext uri="{BB962C8B-B14F-4D97-AF65-F5344CB8AC3E}">
        <p14:creationId xmlns:p14="http://schemas.microsoft.com/office/powerpoint/2010/main" val="19284717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297726"/>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Trong kỳ này, chúng tôi đã bắt đầu xác minh doanh thu và tỷ lệ đạt mục tiêu từng cá nhân. Chúng tôi muốn phản ánh vào lượng làm thêm giờ và đánh giá tiền lương của những thành viên đã có khả năng.</a:t>
            </a:r>
            <a:endParaRPr lang="en-US" altLang="ja-JP" sz="1400" kern="0" dirty="0" smtClean="0"/>
          </a:p>
          <a:p>
            <a:pPr marL="457200" indent="-457200">
              <a:buFont typeface="Arial" panose="020B0604020202020204" pitchFamily="34" charset="0"/>
              <a:buChar char="•"/>
            </a:pPr>
            <a:r>
              <a:t>Giới thiệu công việc kỳ trước ①</a:t>
            </a:r>
            <a:endParaRPr lang="en-US" altLang="ja-JP" sz="2000" kern="0" dirty="0" smtClean="0"/>
          </a:p>
          <a:p>
            <a:pPr marL="457200" indent="-457200">
              <a:buFont typeface="Arial" panose="020B0604020202020204" pitchFamily="34" charset="0"/>
              <a:buChar char="•"/>
            </a:pPr>
            <a:r>
              <a:t>NGUYEN TAN TIEN (Tiến) LE TRUONG DUY (Duy)</a:t>
            </a:r>
            <a:endParaRPr lang="en-US" altLang="ja-JP" sz="2000" kern="0" dirty="0" smtClean="0"/>
          </a:p>
          <a:p>
            <a:pPr marL="457200" indent="-457200">
              <a:buFont typeface="Arial" panose="020B0604020202020204" pitchFamily="34" charset="0"/>
              <a:buChar char="•"/>
            </a:pPr>
            <a:r>
              <a:t>✨ Xác minh sản phẩm và thành quả</a:t>
            </a:r>
            <a:endParaRPr lang="en-US" altLang="ja-JP" sz="1800" kern="0" dirty="0" smtClean="0"/>
          </a:p>
          <a:p>
            <a:r>
              <a:t>Thành quả lớn nhất trong kỳ trước là tất cả nhân viên của công ty gốm đã nhập dữ liệu về công việc của chính mình. Dữ liệu này cho phép xác minh hiệu suất sản xuất từng người cũng như tính hợp lý của giá cả từng sản phẩm.</a:t>
            </a:r>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Nhờ sự đa dạng của dữ liệu, chúng tôi đã có thêm các lựa chọn như cải tiến hiệu suất sản xuất và đàm phán giá cả.</a:t>
            </a:r>
            <a:endParaRPr kumimoji="1" lang="ja-JP" altLang="en-US" sz="3200" dirty="0"/>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l="2750" t="17451" r="9051"/>
          <a:stretch/>
        </p:blipFill>
        <p:spPr>
          <a:xfrm>
            <a:off x="883436" y="4005063"/>
            <a:ext cx="3493500" cy="2452303"/>
          </a:xfrm>
          <a:prstGeom prst="rect">
            <a:avLst/>
          </a:prstGeom>
        </p:spPr>
      </p:pic>
      <p:sp>
        <p:nvSpPr>
          <p:cNvPr id="3" name="正方形/長方形 2"/>
          <p:cNvSpPr/>
          <p:nvPr/>
        </p:nvSpPr>
        <p:spPr>
          <a:xfrm>
            <a:off x="125663" y="3625590"/>
            <a:ext cx="4858185" cy="307777"/>
          </a:xfrm>
          <a:prstGeom prst="rect">
            <a:avLst/>
          </a:prstGeom>
        </p:spPr>
        <p:txBody>
          <a:bodyPr wrap="square">
            <a:spAutoFit/>
          </a:bodyPr>
          <a:lstStyle/>
          <a:p>
            <a:r>
              <a:t>Giới thiệu công việc kỳ trước ②</a:t>
            </a:r>
            <a:endParaRPr lang="ja-JP" altLang="en-US" sz="1400" dirty="0"/>
          </a:p>
        </p:txBody>
      </p:sp>
      <p:graphicFrame>
        <p:nvGraphicFramePr>
          <p:cNvPr id="13" name="グラフ 12"/>
          <p:cNvGraphicFramePr>
            <a:graphicFrameLocks/>
          </p:cNvGraphicFramePr>
          <p:nvPr>
            <p:extLst>
              <p:ext uri="{D42A27DB-BD31-4B8C-83A1-F6EECF244321}">
                <p14:modId xmlns:p14="http://schemas.microsoft.com/office/powerpoint/2010/main" val="1299051331"/>
              </p:ext>
            </p:extLst>
          </p:nvPr>
        </p:nvGraphicFramePr>
        <p:xfrm>
          <a:off x="4983848" y="3485362"/>
          <a:ext cx="4721680" cy="28959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55041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652695"/>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Đàm phán giá cả</a:t>
            </a:r>
            <a:endParaRPr lang="en-US" altLang="ja-JP" sz="3200" kern="0" dirty="0" smtClean="0"/>
          </a:p>
          <a:p>
            <a:r>
              <a:t>Sản xuất hiệu quả (sử dụng công cụ và dụng cụ kỹ thuật)</a:t>
            </a:r>
            <a:endParaRPr lang="en-US" altLang="ja-JP" sz="2000" kern="0" dirty="0" smtClean="0"/>
          </a:p>
          <a:p>
            <a:r>
              <a:t>Sản lượng trong nhóm</a:t>
            </a:r>
            <a:endParaRPr lang="en-US" altLang="ja-JP" sz="2000" kern="0" dirty="0" smtClean="0"/>
          </a:p>
          <a:p>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Trở lại đầu trang</a:t>
            </a:r>
            <a:endParaRPr kumimoji="1" lang="ja-JP" altLang="en-US" sz="3200" dirty="0"/>
          </a:p>
        </p:txBody>
      </p:sp>
      <p:grpSp>
        <p:nvGrpSpPr>
          <p:cNvPr id="12" name="グループ化 11"/>
          <p:cNvGrpSpPr/>
          <p:nvPr/>
        </p:nvGrpSpPr>
        <p:grpSpPr>
          <a:xfrm>
            <a:off x="272480" y="3645024"/>
            <a:ext cx="4666776" cy="2736304"/>
            <a:chOff x="495300" y="3789040"/>
            <a:chExt cx="4666776" cy="2736304"/>
          </a:xfrm>
        </p:grpSpPr>
        <p:sp>
          <p:nvSpPr>
            <p:cNvPr id="11" name="正方形/長方形 10"/>
            <p:cNvSpPr/>
            <p:nvPr/>
          </p:nvSpPr>
          <p:spPr bwMode="auto">
            <a:xfrm>
              <a:off x="495300" y="3789040"/>
              <a:ext cx="3881636" cy="2736304"/>
            </a:xfrm>
            <a:prstGeom prst="rect">
              <a:avLst/>
            </a:prstGeom>
            <a:solidFill>
              <a:schemeClr val="accent4">
                <a:lumMod val="10000"/>
                <a:lumOff val="90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pic>
          <p:nvPicPr>
            <p:cNvPr id="1026" name="Picture 2" descr="外付けハードディスクイラスト／無料イラスト/フリー素材なら「イラストAC」 さん"/>
            <p:cNvPicPr>
              <a:picLocks noChangeAspect="1" noChangeArrowheads="1"/>
            </p:cNvPicPr>
            <p:nvPr/>
          </p:nvPicPr>
          <p:blipFill rotWithShape="1">
            <a:blip r:embed="rId3">
              <a:extLst>
                <a:ext uri="{28A0092B-C50C-407E-A947-70E740481C1C}">
                  <a14:useLocalDpi xmlns:a14="http://schemas.microsoft.com/office/drawing/2010/main" val="0"/>
                </a:ext>
              </a:extLst>
            </a:blip>
            <a:srcRect l="6720" t="30239" r="9280" b="26081"/>
            <a:stretch/>
          </p:blipFill>
          <p:spPr bwMode="auto">
            <a:xfrm>
              <a:off x="655045" y="4005791"/>
              <a:ext cx="1317790" cy="93610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820707" y="4961469"/>
              <a:ext cx="1152128" cy="369332"/>
            </a:xfrm>
            <a:prstGeom prst="rect">
              <a:avLst/>
            </a:prstGeom>
            <a:noFill/>
          </p:spPr>
          <p:txBody>
            <a:bodyPr wrap="square" rtlCol="0">
              <a:spAutoFit/>
            </a:bodyPr>
            <a:lstStyle/>
            <a:p>
              <a:r>
                <a:rPr kumimoji="1" lang="ja-JP" altLang="en-US" dirty="0" smtClean="0"/>
                <a:t>製品</a:t>
              </a:r>
              <a:r>
                <a:rPr kumimoji="1" lang="en-US" altLang="ja-JP" dirty="0" smtClean="0"/>
                <a:t>A</a:t>
              </a:r>
              <a:endParaRPr kumimoji="1" lang="ja-JP" altLang="en-US" dirty="0"/>
            </a:p>
          </p:txBody>
        </p:sp>
        <p:sp>
          <p:nvSpPr>
            <p:cNvPr id="5" name="等号 4"/>
            <p:cNvSpPr/>
            <p:nvPr/>
          </p:nvSpPr>
          <p:spPr bwMode="auto">
            <a:xfrm>
              <a:off x="1938764" y="4299403"/>
              <a:ext cx="648072" cy="914400"/>
            </a:xfrm>
            <a:prstGeom prst="mathEqual">
              <a:avLst>
                <a:gd name="adj1" fmla="val 8426"/>
                <a:gd name="adj2" fmla="val 19307"/>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テキスト ボックス 6"/>
            <p:cNvSpPr txBox="1"/>
            <p:nvPr/>
          </p:nvSpPr>
          <p:spPr>
            <a:xfrm>
              <a:off x="2576736" y="4312255"/>
              <a:ext cx="1800200" cy="1477328"/>
            </a:xfrm>
            <a:prstGeom prst="rect">
              <a:avLst/>
            </a:prstGeom>
            <a:noFill/>
          </p:spPr>
          <p:txBody>
            <a:bodyPr wrap="square" rtlCol="0">
              <a:spAutoFit/>
            </a:bodyPr>
            <a:lstStyle/>
            <a:p>
              <a:r>
                <a:rPr kumimoji="1" lang="ja-JP" altLang="en-US" dirty="0" smtClean="0"/>
                <a:t>必要時間○○</a:t>
              </a:r>
              <a:r>
                <a:rPr kumimoji="1" lang="en-US" altLang="ja-JP" dirty="0" smtClean="0"/>
                <a:t>H</a:t>
              </a:r>
            </a:p>
            <a:p>
              <a:r>
                <a:rPr kumimoji="1" lang="ja-JP" altLang="en-US" dirty="0" smtClean="0"/>
                <a:t>　　　↓</a:t>
              </a:r>
              <a:endParaRPr kumimoji="1" lang="en-US" altLang="ja-JP" dirty="0"/>
            </a:p>
            <a:p>
              <a:r>
                <a:rPr kumimoji="1" lang="ja-JP" altLang="en-US" dirty="0" smtClean="0"/>
                <a:t>必要金額</a:t>
              </a:r>
              <a:endParaRPr kumimoji="1" lang="en-US" altLang="ja-JP" dirty="0" smtClean="0"/>
            </a:p>
            <a:p>
              <a:r>
                <a:rPr kumimoji="1" lang="en-US" altLang="ja-JP" dirty="0" smtClean="0"/>
                <a:t>10000</a:t>
              </a:r>
              <a:r>
                <a:rPr kumimoji="1" lang="ja-JP" altLang="en-US" dirty="0" smtClean="0"/>
                <a:t>円</a:t>
              </a:r>
              <a:endParaRPr kumimoji="1" lang="en-US" altLang="ja-JP" dirty="0" smtClean="0"/>
            </a:p>
            <a:p>
              <a:endParaRPr kumimoji="1" lang="ja-JP" altLang="en-US" dirty="0"/>
            </a:p>
          </p:txBody>
        </p:sp>
        <p:sp>
          <p:nvSpPr>
            <p:cNvPr id="8" name="右矢印 7"/>
            <p:cNvSpPr/>
            <p:nvPr/>
          </p:nvSpPr>
          <p:spPr bwMode="auto">
            <a:xfrm rot="5400000">
              <a:off x="2077730" y="5045613"/>
              <a:ext cx="360040" cy="936104"/>
            </a:xfrm>
            <a:prstGeom prst="rightArrow">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0" name="テキスト ボックス 9"/>
            <p:cNvSpPr txBox="1"/>
            <p:nvPr/>
          </p:nvSpPr>
          <p:spPr>
            <a:xfrm>
              <a:off x="807525" y="5949541"/>
              <a:ext cx="4354551" cy="369332"/>
            </a:xfrm>
            <a:prstGeom prst="rect">
              <a:avLst/>
            </a:prstGeom>
            <a:noFill/>
          </p:spPr>
          <p:txBody>
            <a:bodyPr wrap="square" rtlCol="0">
              <a:spAutoFit/>
            </a:bodyPr>
            <a:lstStyle/>
            <a:p>
              <a:r>
                <a:rPr kumimoji="1" lang="ja-JP" altLang="en-US" dirty="0" smtClean="0"/>
                <a:t>実受注額</a:t>
              </a:r>
              <a:r>
                <a:rPr kumimoji="1" lang="en-US" altLang="ja-JP" dirty="0" smtClean="0"/>
                <a:t>6000</a:t>
              </a:r>
              <a:r>
                <a:rPr kumimoji="1" lang="ja-JP" altLang="en-US" dirty="0" smtClean="0"/>
                <a:t>円　→　</a:t>
              </a:r>
              <a:r>
                <a:rPr kumimoji="1" lang="ja-JP" altLang="en-US" dirty="0" smtClean="0">
                  <a:solidFill>
                    <a:srgbClr val="FF0000"/>
                  </a:solidFill>
                </a:rPr>
                <a:t>赤字</a:t>
              </a:r>
              <a:endParaRPr kumimoji="1" lang="en-US" altLang="ja-JP" dirty="0">
                <a:solidFill>
                  <a:srgbClr val="FF0000"/>
                </a:solidFill>
              </a:endParaRPr>
            </a:p>
          </p:txBody>
        </p:sp>
      </p:grpSp>
      <p:sp>
        <p:nvSpPr>
          <p:cNvPr id="15" name="右矢印 14"/>
          <p:cNvSpPr/>
          <p:nvPr/>
        </p:nvSpPr>
        <p:spPr bwMode="auto">
          <a:xfrm>
            <a:off x="4415544" y="4570071"/>
            <a:ext cx="432048" cy="864096"/>
          </a:xfrm>
          <a:prstGeom prst="rightArrow">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6" name="テキスト ボックス 15"/>
          <p:cNvSpPr txBox="1"/>
          <p:nvPr/>
        </p:nvSpPr>
        <p:spPr>
          <a:xfrm>
            <a:off x="5272173" y="3512822"/>
            <a:ext cx="4145323" cy="646331"/>
          </a:xfrm>
          <a:prstGeom prst="rect">
            <a:avLst/>
          </a:prstGeom>
          <a:noFill/>
        </p:spPr>
        <p:txBody>
          <a:bodyPr wrap="square" rtlCol="0">
            <a:spAutoFit/>
          </a:bodyPr>
          <a:lstStyle/>
          <a:p>
            <a:pPr marL="285750" indent="-285750">
              <a:buFont typeface="Arial" panose="020B0604020202020204" pitchFamily="34" charset="0"/>
              <a:buChar char="•"/>
            </a:pPr>
            <a:r>
              <a:t>Slogan của kỳ này</a:t>
            </a:r>
            <a:endParaRPr kumimoji="1" lang="en-US" altLang="ja-JP" dirty="0" smtClean="0"/>
          </a:p>
          <a:p>
            <a:pPr marL="285750" indent="-285750">
              <a:buFont typeface="Arial" panose="020B0604020202020204" pitchFamily="34" charset="0"/>
              <a:buChar char="•"/>
            </a:pPr>
            <a:r>
              <a:t>Mục tiêu và kế hoạch của kỳ này là như sau.</a:t>
            </a:r>
            <a:endParaRPr kumimoji="1" lang="ja-JP" altLang="en-US" dirty="0"/>
          </a:p>
        </p:txBody>
      </p:sp>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l="1176" t="12201" b="12201"/>
          <a:stretch/>
        </p:blipFill>
        <p:spPr>
          <a:xfrm>
            <a:off x="5908247" y="4405764"/>
            <a:ext cx="2886658" cy="1656184"/>
          </a:xfrm>
          <a:prstGeom prst="rect">
            <a:avLst/>
          </a:prstGeom>
        </p:spPr>
      </p:pic>
    </p:spTree>
    <p:extLst>
      <p:ext uri="{BB962C8B-B14F-4D97-AF65-F5344CB8AC3E}">
        <p14:creationId xmlns:p14="http://schemas.microsoft.com/office/powerpoint/2010/main" val="13757254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920552" y="2204864"/>
            <a:ext cx="7443192" cy="3413929"/>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algn="ctr"/>
            <a:r>
              <a:t>Đảm bảo lượng công việc của công ty gốm: Đảm bảo 72 triệu yên hàng năm</a:t>
            </a:r>
          </a:p>
          <a:p>
            <a:pPr algn="ctr"/>
            <a:r>
              <a:t>Mục tiêu tỷ lệ đạt mục tiêu: Tăng 110% so với năm ngoái</a:t>
            </a:r>
            <a:endParaRPr lang="ja-JP" altLang="en-US" sz="3000" kern="0" dirty="0"/>
          </a:p>
          <a:p>
            <a:pPr algn="ctr"/>
            <a:endParaRPr kumimoji="0" lang="ja-JP" altLang="en-US" sz="3000" kern="0" dirty="0"/>
          </a:p>
        </p:txBody>
      </p:sp>
      <p:sp>
        <p:nvSpPr>
          <p:cNvPr id="14" name="タイトル 13"/>
          <p:cNvSpPr>
            <a:spLocks noGrp="1"/>
          </p:cNvSpPr>
          <p:nvPr>
            <p:ph type="title"/>
          </p:nvPr>
        </p:nvSpPr>
        <p:spPr>
          <a:xfrm>
            <a:off x="495301" y="467155"/>
            <a:ext cx="4025651" cy="387798"/>
          </a:xfrm>
        </p:spPr>
        <p:txBody>
          <a:bodyPr/>
          <a:lstStyle/>
          <a:p>
            <a:r>
              <a:t>Đa năng hóa toàn bộ nhân viên (loại bỏ khái niệm chế tạo tấm kim loại và hàn)</a:t>
            </a:r>
          </a:p>
        </p:txBody>
      </p:sp>
    </p:spTree>
    <p:extLst>
      <p:ext uri="{BB962C8B-B14F-4D97-AF65-F5344CB8AC3E}">
        <p14:creationId xmlns:p14="http://schemas.microsoft.com/office/powerpoint/2010/main" val="11969001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568236" y="1202723"/>
            <a:ext cx="8710737" cy="5588883"/>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marL="457200" indent="-457200">
              <a:buFont typeface="Wingdings" panose="05000000000000000000" pitchFamily="2" charset="2"/>
              <a:buChar char="u"/>
            </a:pPr>
            <a:r>
              <a:t>Đào tạo người quản lý (muốn đào tạo từ học viên thực tập)</a:t>
            </a:r>
            <a:endParaRPr lang="en-US" altLang="ja-JP" sz="2400" dirty="0">
              <a:solidFill>
                <a:schemeClr val="accent1">
                  <a:lumMod val="60000"/>
                  <a:lumOff val="40000"/>
                </a:schemeClr>
              </a:solidFill>
            </a:endParaRPr>
          </a:p>
          <a:p>
            <a:pPr marL="457200" indent="-457200">
              <a:buFont typeface="+mj-lt"/>
              <a:buAutoNum type="arabicPeriod"/>
            </a:pPr>
            <a:r>
              <a:t>Đảm bảo sản phẩm số lượng lớn (tăng cường lĩnh vực chuyên môn của công ty gốm)</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Nâng cao cấp độ công ty gốm thông qua việc nâng cao dữ liệu và xác minh</a:t>
            </a:r>
            <a:endParaRPr kumimoji="0" lang="en-US" altLang="ja-JP" sz="2000" kern="0" dirty="0" smtClean="0"/>
          </a:p>
          <a:p>
            <a:pPr marL="457200" indent="-457200">
              <a:buFont typeface="+mj-lt"/>
              <a:buAutoNum type="arabicPeriod"/>
            </a:pPr>
            <a:endParaRPr kumimoji="0" lang="en-US" altLang="ja-JP" sz="2000" kern="0" dirty="0" smtClean="0"/>
          </a:p>
          <a:p>
            <a:pPr marL="457200" indent="-457200">
              <a:buFont typeface="+mj-lt"/>
              <a:buAutoNum type="arabicPeriod"/>
            </a:pPr>
            <a:r>
              <a:t>Mục tiêu và kế hoạch của kỳ này.</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rPr lang="ja-JP" altLang="en-US" sz="2000" kern="0" dirty="0" smtClean="0"/>
              <a:t>管理者育成（実習生からも育成したい）</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rPr lang="ja-JP" altLang="en-US" sz="2000" kern="0" dirty="0" smtClean="0"/>
              <a:t>大量生産品の確保（陶の得意分野の強化）</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rPr lang="ja-JP" altLang="en-US" sz="2000" kern="0" dirty="0" smtClean="0"/>
              <a:t>データの充実と検証による陶のレベルアップ</a:t>
            </a:r>
            <a:endParaRPr lang="en-US" altLang="ja-JP" sz="2000" kern="0" dirty="0" smtClean="0"/>
          </a:p>
          <a:p>
            <a:endParaRPr kumimoji="0" lang="en-US" altLang="ja-JP" sz="2000" kern="0" dirty="0" smtClean="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3233563" cy="387798"/>
          </a:xfrm>
        </p:spPr>
        <p:txBody>
          <a:bodyPr/>
          <a:lstStyle/>
          <a:p>
            <a:r>
              <a:rPr kumimoji="1" lang="ja-JP" altLang="en-US" sz="3200" dirty="0"/>
              <a:t>今期の目標と計画</a:t>
            </a:r>
          </a:p>
        </p:txBody>
      </p:sp>
    </p:spTree>
    <p:extLst>
      <p:ext uri="{BB962C8B-B14F-4D97-AF65-F5344CB8AC3E}">
        <p14:creationId xmlns:p14="http://schemas.microsoft.com/office/powerpoint/2010/main" val="5522838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20018</TotalTime>
  <Words>139</Words>
  <Application>Microsoft Office PowerPoint</Application>
  <PresentationFormat>A4 210 x 297 mm</PresentationFormat>
  <Paragraphs>61</Paragraphs>
  <Slides>7</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Arial Unicode MS</vt:lpstr>
      <vt:lpstr>HGSｺﾞｼｯｸE</vt:lpstr>
      <vt:lpstr>ＭＳ Ｐゴシック</vt:lpstr>
      <vt:lpstr>ＭＳ Ｐゴシック</vt:lpstr>
      <vt:lpstr>游ゴシック</vt:lpstr>
      <vt:lpstr>游ゴシック</vt:lpstr>
      <vt:lpstr>Arial</vt:lpstr>
      <vt:lpstr>Calibri</vt:lpstr>
      <vt:lpstr>Century</vt:lpstr>
      <vt:lpstr>Symbol</vt:lpstr>
      <vt:lpstr>Times New Roman</vt:lpstr>
      <vt:lpstr>Wingdings</vt:lpstr>
      <vt:lpstr>Default Theme</vt:lpstr>
      <vt:lpstr>PowerPoint プレゼンテーション</vt:lpstr>
      <vt:lpstr>代表取締役　野田　裕紀</vt:lpstr>
      <vt:lpstr>前期結果</vt:lpstr>
      <vt:lpstr>前期取組紹介①</vt:lpstr>
      <vt:lpstr>前期取組紹介②</vt:lpstr>
      <vt:lpstr>今期スローガン</vt:lpstr>
      <vt:lpstr>今期の目標と計画</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529</cp:revision>
  <cp:lastPrinted>2023-09-15T06:09:59Z</cp:lastPrinted>
  <dcterms:created xsi:type="dcterms:W3CDTF">2012-03-22T07:34:34Z</dcterms:created>
  <dcterms:modified xsi:type="dcterms:W3CDTF">2023-09-29T08:14:31Z</dcterms:modified>
</cp:coreProperties>
</file>