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3" r:id="rId1"/>
  </p:sldMasterIdLst>
  <p:notesMasterIdLst>
    <p:notesMasterId r:id="rId7"/>
  </p:notesMasterIdLst>
  <p:sldIdLst>
    <p:sldId id="430" r:id="rId2"/>
    <p:sldId id="433" r:id="rId3"/>
    <p:sldId id="431" r:id="rId4"/>
    <p:sldId id="434" r:id="rId5"/>
    <p:sldId id="435" r:id="rId6"/>
  </p:sldIdLst>
  <p:sldSz cx="9906000" cy="6858000" type="A4"/>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田 裕紀" initials="野田" lastIdx="1" clrIdx="0">
    <p:extLst>
      <p:ext uri="{19B8F6BF-5375-455C-9EA6-DF929625EA0E}">
        <p15:presenceInfo xmlns:p15="http://schemas.microsoft.com/office/powerpoint/2012/main" userId="c1062223858394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4949"/>
    <a:srgbClr val="F7F8F2"/>
    <a:srgbClr val="C5FFCC"/>
    <a:srgbClr val="EBF9FF"/>
    <a:srgbClr val="EFFED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89" d="100"/>
          <a:sy n="89" d="100"/>
        </p:scale>
        <p:origin x="1162"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viewProps" Target="viewProps.xml"/><Relationship Id="rId11" Type="http://schemas.openxmlformats.org/officeDocument/2006/relationships/theme" Target="theme/theme1.xml"/><Relationship Id="rId12" Type="http://schemas.openxmlformats.org/officeDocument/2006/relationships/tableStyles" Target="tableStyles.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commentAuthors" Target="commentAuthor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DC1CCC5A-8BC4-4010-9678-047187EC1C53}" type="datetimeFigureOut">
              <a:rPr kumimoji="1" lang="ja-JP" altLang="en-US" smtClean="0"/>
              <a:t>2023/9/1</a:t>
            </a:fld>
            <a:endParaRPr kumimoji="1" lang="ja-JP" altLang="en-US"/>
          </a:p>
        </p:txBody>
      </p:sp>
      <p:sp>
        <p:nvSpPr>
          <p:cNvPr id="4" name="スライド イメージ プレースホルダー 3"/>
          <p:cNvSpPr>
            <a:spLocks noGrp="1" noRot="1" noChangeAspect="1"/>
          </p:cNvSpPr>
          <p:nvPr>
            <p:ph type="sldImg" idx="2"/>
          </p:nvPr>
        </p:nvSpPr>
        <p:spPr>
          <a:xfrm>
            <a:off x="1022350" y="1235075"/>
            <a:ext cx="4813300"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vl1pPr>
          </a:lstStyle>
          <a:p>
            <a:fld id="{AA649C05-C4C2-421E-BBEF-E452DF73EDC2}" type="slidenum">
              <a:rPr kumimoji="1" lang="ja-JP" altLang="en-US" smtClean="0"/>
              <a:t>‹#›</a:t>
            </a:fld>
            <a:endParaRPr kumimoji="1" lang="ja-JP" altLang="en-US"/>
          </a:p>
        </p:txBody>
      </p:sp>
    </p:spTree>
    <p:extLst>
      <p:ext uri="{BB962C8B-B14F-4D97-AF65-F5344CB8AC3E}">
        <p14:creationId xmlns:p14="http://schemas.microsoft.com/office/powerpoint/2010/main" val="2562850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en-US" dirty="0"/>
              <a:t>Enter your subtitle here</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en-US" dirty="0"/>
              <a:t>Enter your title here</a:t>
            </a:r>
            <a:endParaRPr lang="en-GB" dirty="0"/>
          </a:p>
        </p:txBody>
      </p:sp>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en-US" dirty="0"/>
              <a:t>Enter date here</a:t>
            </a:r>
            <a:endParaRPr lang="en-GB" dirty="0"/>
          </a:p>
        </p:txBody>
      </p:sp>
      <p:sp>
        <p:nvSpPr>
          <p:cNvPr id="20" name="Text Placeholder 18"/>
          <p:cNvSpPr>
            <a:spLocks noGrp="1"/>
          </p:cNvSpPr>
          <p:nvPr>
            <p:ph type="body" sz="quarter" idx="14"/>
          </p:nvPr>
        </p:nvSpPr>
        <p:spPr>
          <a:xfrm>
            <a:off x="7269673" y="5069879"/>
            <a:ext cx="2448272" cy="1223417"/>
          </a:xfrm>
          <a:prstGeom prst="rect">
            <a:avLst/>
          </a:prstGeom>
        </p:spPr>
        <p:txBody>
          <a:bodyPr anchor="ctr" anchorCtr="0"/>
          <a:lstStyle>
            <a:lvl1pPr algn="r">
              <a:defRPr sz="1200" baseline="0"/>
            </a:lvl1pPr>
          </a:lstStyle>
          <a:p>
            <a:pPr lvl="0"/>
            <a:endParaRPr lang="en-GB" dirty="0"/>
          </a:p>
        </p:txBody>
      </p:sp>
      <p:sp>
        <p:nvSpPr>
          <p:cNvPr id="21" name="Text Box 11"/>
          <p:cNvSpPr txBox="1">
            <a:spLocks noChangeArrowheads="1"/>
          </p:cNvSpPr>
          <p:nvPr userDrawn="1"/>
        </p:nvSpPr>
        <p:spPr bwMode="ltGray">
          <a:xfrm>
            <a:off x="7374881" y="6314836"/>
            <a:ext cx="2237857" cy="2769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a:t>
            </a:r>
            <a:r>
              <a:rPr kumimoji="0" lang="en-GB" altLang="ja-JP" sz="900" baseline="0" dirty="0" smtClean="0">
                <a:ea typeface="ＭＳ Ｐゴシック" pitchFamily="50" charset="-128"/>
                <a:cs typeface="Arial" charset="0"/>
              </a:rPr>
              <a:t>CONFIDENTIAL</a:t>
            </a:r>
          </a:p>
          <a:p>
            <a:pPr algn="r">
              <a:defRPr/>
            </a:pPr>
            <a:r>
              <a:rPr kumimoji="0" lang="en-US" altLang="ja-JP" sz="900" baseline="0" dirty="0" smtClean="0">
                <a:ea typeface="ＭＳ Ｐゴシック" pitchFamily="50" charset="-128"/>
                <a:cs typeface="Arial" charset="0"/>
              </a:rPr>
              <a:t>NODAGROP</a:t>
            </a:r>
            <a:endParaRPr kumimoji="0" lang="en-GB" altLang="ja-JP" sz="900" baseline="0" dirty="0">
              <a:ea typeface="ＭＳ Ｐゴシック" pitchFamily="50" charset="-128"/>
              <a:cs typeface="Arial" charset="0"/>
            </a:endParaRP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Business Division</a:t>
            </a:r>
            <a:br>
              <a:rPr lang="en-US" dirty="0"/>
            </a:br>
            <a:r>
              <a:rPr lang="en-US" dirty="0"/>
              <a:t>Business Subdivision</a:t>
            </a:r>
            <a:br>
              <a:rPr lang="en-US" dirty="0"/>
            </a:br>
            <a:r>
              <a:rPr lang="en-US" dirty="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en-US" dirty="0"/>
              <a:t>Author / Presenter name</a:t>
            </a:r>
            <a:br>
              <a:rPr lang="en-US" dirty="0"/>
            </a:br>
            <a:r>
              <a:rPr lang="en-US" dirty="0"/>
              <a:t>Author / Presenter name</a:t>
            </a:r>
            <a:endParaRPr lang="en-GB" dirty="0"/>
          </a:p>
        </p:txBody>
      </p:sp>
      <p:sp>
        <p:nvSpPr>
          <p:cNvPr id="14"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9" name="グループ化 18"/>
          <p:cNvGrpSpPr/>
          <p:nvPr userDrawn="1"/>
        </p:nvGrpSpPr>
        <p:grpSpPr>
          <a:xfrm>
            <a:off x="8162131" y="1398076"/>
            <a:ext cx="1671638" cy="360000"/>
            <a:chOff x="5257800" y="6925058"/>
            <a:chExt cx="2057400" cy="360000"/>
          </a:xfrm>
        </p:grpSpPr>
        <p:pic>
          <p:nvPicPr>
            <p:cNvPr id="24" name="図 23"/>
            <p:cNvPicPr>
              <a:picLocks noChangeAspect="1"/>
            </p:cNvPicPr>
            <p:nvPr userDrawn="1"/>
          </p:nvPicPr>
          <p:blipFill>
            <a:blip r:embed="rId2"/>
            <a:stretch>
              <a:fillRect/>
            </a:stretch>
          </p:blipFill>
          <p:spPr>
            <a:xfrm>
              <a:off x="5257800" y="6925058"/>
              <a:ext cx="958899" cy="360000"/>
            </a:xfrm>
            <a:prstGeom prst="rect">
              <a:avLst/>
            </a:prstGeom>
          </p:spPr>
        </p:pic>
        <p:sp>
          <p:nvSpPr>
            <p:cNvPr id="25" name="テキスト ボックス 2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8"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0" name="グループ化 9"/>
          <p:cNvGrpSpPr/>
          <p:nvPr userDrawn="1"/>
        </p:nvGrpSpPr>
        <p:grpSpPr>
          <a:xfrm>
            <a:off x="8162131" y="2748853"/>
            <a:ext cx="1671638" cy="360000"/>
            <a:chOff x="5257800" y="6925058"/>
            <a:chExt cx="2057400" cy="360000"/>
          </a:xfrm>
        </p:grpSpPr>
        <p:pic>
          <p:nvPicPr>
            <p:cNvPr id="11" name="図 10"/>
            <p:cNvPicPr>
              <a:picLocks noChangeAspect="1"/>
            </p:cNvPicPr>
            <p:nvPr userDrawn="1"/>
          </p:nvPicPr>
          <p:blipFill>
            <a:blip r:embed="rId2"/>
            <a:stretch>
              <a:fillRect/>
            </a:stretch>
          </p:blipFill>
          <p:spPr>
            <a:xfrm>
              <a:off x="5257800" y="6925058"/>
              <a:ext cx="958899" cy="360000"/>
            </a:xfrm>
            <a:prstGeom prst="rect">
              <a:avLst/>
            </a:prstGeom>
          </p:spPr>
        </p:pic>
        <p:sp>
          <p:nvSpPr>
            <p:cNvPr id="15" name="テキスト ボックス 14"/>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en-US" dirty="0"/>
              <a:t>Enter your title here</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92D05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00206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en-US" dirty="0"/>
              <a:t>Enter your subtitle here</a:t>
            </a:r>
            <a:endParaRPr lang="en-GB" dirty="0"/>
          </a:p>
        </p:txBody>
      </p:sp>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grpSp>
        <p:nvGrpSpPr>
          <p:cNvPr id="12" name="グループ化 11"/>
          <p:cNvGrpSpPr/>
          <p:nvPr userDrawn="1"/>
        </p:nvGrpSpPr>
        <p:grpSpPr>
          <a:xfrm>
            <a:off x="8162131" y="2748853"/>
            <a:ext cx="1671638" cy="360000"/>
            <a:chOff x="5257800" y="6925058"/>
            <a:chExt cx="2057400" cy="360000"/>
          </a:xfrm>
        </p:grpSpPr>
        <p:pic>
          <p:nvPicPr>
            <p:cNvPr id="13" name="図 12"/>
            <p:cNvPicPr>
              <a:picLocks noChangeAspect="1"/>
            </p:cNvPicPr>
            <p:nvPr userDrawn="1"/>
          </p:nvPicPr>
          <p:blipFill>
            <a:blip r:embed="rId2"/>
            <a:stretch>
              <a:fillRect/>
            </a:stretch>
          </p:blipFill>
          <p:spPr>
            <a:xfrm>
              <a:off x="5257800" y="6925058"/>
              <a:ext cx="958899" cy="360000"/>
            </a:xfrm>
            <a:prstGeom prst="rect">
              <a:avLst/>
            </a:prstGeom>
          </p:spPr>
        </p:pic>
        <p:sp>
          <p:nvSpPr>
            <p:cNvPr id="14" name="テキスト ボックス 13"/>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a:t>Subheading text (optional)</a:t>
            </a:r>
            <a:br>
              <a:rPr lang="en-US" dirty="0"/>
            </a:br>
            <a:r>
              <a:rPr lang="en-US" dirty="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ent 31_Complete 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95300" y="6377940"/>
            <a:ext cx="227838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9/1/2023</a:t>
            </a:fld>
            <a:endParaRPr lang="en-US"/>
          </a:p>
        </p:txBody>
      </p:sp>
      <p:sp>
        <p:nvSpPr>
          <p:cNvPr id="4" name="Holder 4"/>
          <p:cNvSpPr>
            <a:spLocks noGrp="1"/>
          </p:cNvSpPr>
          <p:nvPr>
            <p:ph type="sldNum" sz="quarter" idx="7"/>
          </p:nvPr>
        </p:nvSpPr>
        <p:spPr>
          <a:xfrm>
            <a:off x="9494180" y="6470108"/>
            <a:ext cx="200699" cy="128240"/>
          </a:xfrm>
          <a:prstGeom prst="rect">
            <a:avLst/>
          </a:prstGeom>
        </p:spPr>
        <p:txBody>
          <a:bodyPr lIns="0" tIns="0" rIns="0" bIns="0"/>
          <a:lstStyle>
            <a:lvl1pPr>
              <a:defRPr sz="900" b="0" i="0">
                <a:solidFill>
                  <a:srgbClr val="252525"/>
                </a:solidFill>
                <a:latin typeface="Yu Gothic"/>
                <a:cs typeface="Yu Gothic"/>
              </a:defRPr>
            </a:lvl1pPr>
          </a:lstStyle>
          <a:p>
            <a:pPr marL="28575">
              <a:lnSpc>
                <a:spcPts val="1046"/>
              </a:lnSpc>
            </a:pPr>
            <a:fld id="{81D60167-4931-47E6-BA6A-407CBD079E47}" type="slidenum">
              <a:rPr lang="en-US" altLang="ja-JP" smtClean="0"/>
              <a:pPr marL="28575">
                <a:lnSpc>
                  <a:spcPts val="1046"/>
                </a:lnSpc>
              </a:pPr>
              <a:t>‹#›</a:t>
            </a:fld>
            <a:endParaRPr lang="en-US" altLang="ja-JP" dirty="0"/>
          </a:p>
        </p:txBody>
      </p:sp>
    </p:spTree>
    <p:extLst>
      <p:ext uri="{BB962C8B-B14F-4D97-AF65-F5344CB8AC3E}">
        <p14:creationId xmlns:p14="http://schemas.microsoft.com/office/powerpoint/2010/main" val="38604139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en-GB" sz="1800" b="1" baseline="0" dirty="0">
                <a:ea typeface="MS PGothic" pitchFamily="34" charset="-128"/>
              </a:rPr>
              <a:t>Table of contents</a:t>
            </a:r>
          </a:p>
        </p:txBody>
      </p:sp>
      <p:sp>
        <p:nvSpPr>
          <p:cNvPr id="3"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2000" b="1" baseline="0" dirty="0">
                <a:solidFill>
                  <a:schemeClr val="tx1"/>
                </a:solidFill>
                <a:latin typeface="+mj-lt"/>
                <a:ea typeface="MS PGothic" pitchFamily="34" charset="-128"/>
                <a:cs typeface="Arial Unicode MS" pitchFamily="34" charset="-128"/>
              </a:defRPr>
            </a:lvl1pPr>
          </a:lstStyle>
          <a:p>
            <a:r>
              <a:rPr lang="en-GB" dirty="0"/>
              <a:t>Main text</a:t>
            </a:r>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a:t>Main text</a:t>
            </a:r>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a:t>Click to add text</a:t>
            </a:r>
          </a:p>
          <a:p>
            <a:pPr lvl="1"/>
            <a:r>
              <a:rPr lang="en-GB" dirty="0"/>
              <a:t>Level 1</a:t>
            </a:r>
          </a:p>
          <a:p>
            <a:pPr lvl="2"/>
            <a:r>
              <a:rPr lang="en-GB" dirty="0"/>
              <a:t>Level 2</a:t>
            </a:r>
          </a:p>
          <a:p>
            <a:pPr lvl="3"/>
            <a:r>
              <a:rPr lang="en-GB" dirty="0"/>
              <a:t>Level 3</a:t>
            </a:r>
          </a:p>
          <a:p>
            <a:pPr lvl="4"/>
            <a:r>
              <a:rPr lang="en-GB" dirty="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a:t>Subheading text (optional)</a:t>
            </a:r>
            <a:br>
              <a:rPr lang="en-US" dirty="0"/>
            </a:br>
            <a:r>
              <a:rPr lang="en-US" dirty="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fld id="{F96A6800-FFF6-4ED7-8C1A-BE1D2596D2A3}" type="slidenum">
              <a:rPr lang="en-GB" smtClean="0"/>
              <a:pPr algn="r"/>
              <a:t>‹#›</a:t>
            </a:fld>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 Type="http://schemas.openxmlformats.org/officeDocument/2006/relationships/slideLayout" Target="../slideLayouts/slideLayout2.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 Type="http://schemas.openxmlformats.org/officeDocument/2006/relationships/slideLayout" Target="../slideLayouts/slideLayout3.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theme" Target="../theme/theme1.xml"/><Relationship Id="rId38" Type="http://schemas.openxmlformats.org/officeDocument/2006/relationships/image" Target="../media/image1.png"/><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fld id="{B1F92669-E9AC-495A-9485-4D654D029480}" type="slidenum">
              <a:rPr lang="en-GB" smtClean="0"/>
              <a:pPr algn="r"/>
              <a:t>‹#›</a:t>
            </a:fld>
            <a:endParaRPr lang="en-GB" dirty="0"/>
          </a:p>
        </p:txBody>
      </p:sp>
      <p:sp>
        <p:nvSpPr>
          <p:cNvPr id="14" name="Rectangle 28"/>
          <p:cNvSpPr>
            <a:spLocks noChangeArrowheads="1"/>
          </p:cNvSpPr>
          <p:nvPr/>
        </p:nvSpPr>
        <p:spPr bwMode="auto">
          <a:xfrm>
            <a:off x="0" y="864144"/>
            <a:ext cx="8312150" cy="108000"/>
          </a:xfrm>
          <a:prstGeom prst="rect">
            <a:avLst/>
          </a:prstGeom>
          <a:solidFill>
            <a:srgbClr val="92D05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002060"/>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grpSp>
        <p:nvGrpSpPr>
          <p:cNvPr id="7" name="グループ化 6"/>
          <p:cNvGrpSpPr/>
          <p:nvPr userDrawn="1"/>
        </p:nvGrpSpPr>
        <p:grpSpPr>
          <a:xfrm>
            <a:off x="4117181" y="6410225"/>
            <a:ext cx="1671638" cy="360000"/>
            <a:chOff x="5257800" y="6925058"/>
            <a:chExt cx="2057400" cy="360000"/>
          </a:xfrm>
        </p:grpSpPr>
        <p:pic>
          <p:nvPicPr>
            <p:cNvPr id="8" name="図 7"/>
            <p:cNvPicPr>
              <a:picLocks noChangeAspect="1"/>
            </p:cNvPicPr>
            <p:nvPr userDrawn="1"/>
          </p:nvPicPr>
          <p:blipFill>
            <a:blip r:embed="rId38"/>
            <a:stretch>
              <a:fillRect/>
            </a:stretch>
          </p:blipFill>
          <p:spPr>
            <a:xfrm>
              <a:off x="5257800" y="6925058"/>
              <a:ext cx="958899" cy="360000"/>
            </a:xfrm>
            <a:prstGeom prst="rect">
              <a:avLst/>
            </a:prstGeom>
          </p:spPr>
        </p:pic>
        <p:sp>
          <p:nvSpPr>
            <p:cNvPr id="10" name="テキスト ボックス 9"/>
            <p:cNvSpPr txBox="1"/>
            <p:nvPr userDrawn="1"/>
          </p:nvSpPr>
          <p:spPr>
            <a:xfrm>
              <a:off x="6248400" y="6989642"/>
              <a:ext cx="1066800" cy="196208"/>
            </a:xfrm>
            <a:prstGeom prst="rect">
              <a:avLst/>
            </a:prstGeom>
            <a:noFill/>
          </p:spPr>
          <p:txBody>
            <a:bodyPr wrap="square" rtlCol="0">
              <a:spAutoFit/>
            </a:bodyPr>
            <a:lstStyle/>
            <a:p>
              <a:pPr algn="dist"/>
              <a:r>
                <a:rPr kumimoji="1" lang="en-US" altLang="ja-JP" sz="675" b="1" dirty="0" smtClean="0">
                  <a:latin typeface="游ゴシック" panose="020B0400000000000000" pitchFamily="50" charset="-128"/>
                  <a:ea typeface="游ゴシック" panose="020B0400000000000000" pitchFamily="50" charset="-128"/>
                </a:rPr>
                <a:t>GROUP</a:t>
              </a:r>
              <a:endParaRPr kumimoji="1" lang="ja-JP" altLang="en-US" sz="675" b="1" dirty="0">
                <a:latin typeface="游ゴシック" panose="020B0400000000000000" pitchFamily="50" charset="-128"/>
                <a:ea typeface="游ゴシック" panose="020B0400000000000000" pitchFamily="50" charset="-128"/>
              </a:endParaRPr>
            </a:p>
          </p:txBody>
        </p:sp>
      </p:grpSp>
    </p:spTree>
  </p:cSld>
  <p:clrMap bg1="lt1" tx1="dk1" bg2="lt2" tx2="dk2" accent1="accent1" accent2="accent2" accent3="accent3" accent4="accent4" accent5="accent5" accent6="accent6" hlink="hlink" folHlink="folHlink"/>
  <p:sldLayoutIdLst>
    <p:sldLayoutId id="2147483754" r:id="rId1"/>
    <p:sldLayoutId id="2147483751" r:id="rId2"/>
    <p:sldLayoutId id="2147483752" r:id="rId3"/>
    <p:sldLayoutId id="2147483753" r:id="rId4"/>
    <p:sldLayoutId id="2147483750" r:id="rId5"/>
    <p:sldLayoutId id="2147483739" r:id="rId6"/>
    <p:sldLayoutId id="2147483712" r:id="rId7"/>
    <p:sldLayoutId id="2147483710" r:id="rId8"/>
    <p:sldLayoutId id="2147483735" r:id="rId9"/>
    <p:sldLayoutId id="2147483736" r:id="rId10"/>
    <p:sldLayoutId id="2147483727" r:id="rId11"/>
    <p:sldLayoutId id="2147483728" r:id="rId12"/>
    <p:sldLayoutId id="2147483726" r:id="rId13"/>
    <p:sldLayoutId id="2147483729" r:id="rId14"/>
    <p:sldLayoutId id="2147483730" r:id="rId15"/>
    <p:sldLayoutId id="2147483731" r:id="rId16"/>
    <p:sldLayoutId id="2147483732" r:id="rId17"/>
    <p:sldLayoutId id="2147483733" r:id="rId18"/>
    <p:sldLayoutId id="2147483734" r:id="rId19"/>
    <p:sldLayoutId id="2147483742" r:id="rId20"/>
    <p:sldLayoutId id="2147483743" r:id="rId21"/>
    <p:sldLayoutId id="2147483744" r:id="rId22"/>
    <p:sldLayoutId id="2147483745" r:id="rId23"/>
    <p:sldLayoutId id="2147483746" r:id="rId24"/>
    <p:sldLayoutId id="2147483747" r:id="rId25"/>
    <p:sldLayoutId id="2147483755" r:id="rId26"/>
    <p:sldLayoutId id="2147483756" r:id="rId27"/>
    <p:sldLayoutId id="2147483757" r:id="rId28"/>
    <p:sldLayoutId id="2147483758" r:id="rId29"/>
    <p:sldLayoutId id="2147483759" r:id="rId30"/>
    <p:sldLayoutId id="2147483760" r:id="rId31"/>
    <p:sldLayoutId id="2147483761" r:id="rId32"/>
    <p:sldLayoutId id="2147483748" r:id="rId33"/>
    <p:sldLayoutId id="2147483749" r:id="rId34"/>
    <p:sldLayoutId id="2147483762" r:id="rId35"/>
    <p:sldLayoutId id="2147483763" r:id="rId36"/>
  </p:sldLayoutIdLst>
  <p:timing>
    <p:tnLst>
      <p:par>
        <p:cTn id="1" dur="indefinite" restart="never" nodeType="tmRoot"/>
      </p:par>
    </p:tnLst>
  </p:timing>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2.pn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404664"/>
            <a:ext cx="9906000" cy="5832648"/>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chemeClr val="bg1"/>
          </a:solidFill>
        </p:spPr>
        <p:txBody>
          <a:bodyPr wrap="square" lIns="0" tIns="0" rIns="0" bIns="0" rtlCol="0"/>
          <a:lstStyle/>
          <a:p>
            <a:endParaRPr sz="1350"/>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8575">
              <a:lnSpc>
                <a:spcPts val="1046"/>
              </a:lnSpc>
            </a:pPr>
            <a:fld id="{81D60167-4931-47E6-BA6A-407CBD079E47}" type="slidenum">
              <a:rPr dirty="0"/>
              <a:pPr marL="28575">
                <a:lnSpc>
                  <a:spcPts val="1046"/>
                </a:lnSpc>
              </a:pPr>
              <a:t>0</a:t>
            </a:fld>
            <a:endParaRPr dirty="0"/>
          </a:p>
        </p:txBody>
      </p:sp>
      <p:grpSp>
        <p:nvGrpSpPr>
          <p:cNvPr id="24" name="グループ化 23"/>
          <p:cNvGrpSpPr/>
          <p:nvPr/>
        </p:nvGrpSpPr>
        <p:grpSpPr>
          <a:xfrm>
            <a:off x="2981181" y="2514600"/>
            <a:ext cx="3943350" cy="1454778"/>
            <a:chOff x="12725400" y="2209800"/>
            <a:chExt cx="5257800" cy="1939704"/>
          </a:xfrm>
          <a:solidFill>
            <a:srgbClr val="13392C"/>
          </a:solidFill>
        </p:grpSpPr>
        <p:grpSp>
          <p:nvGrpSpPr>
            <p:cNvPr id="23" name="グループ化 22"/>
            <p:cNvGrpSpPr/>
            <p:nvPr/>
          </p:nvGrpSpPr>
          <p:grpSpPr>
            <a:xfrm>
              <a:off x="12725400" y="2209800"/>
              <a:ext cx="5257800" cy="1939704"/>
              <a:chOff x="12725400" y="2209800"/>
              <a:chExt cx="5257800" cy="1939704"/>
            </a:xfrm>
            <a:grpFill/>
          </p:grpSpPr>
          <p:sp>
            <p:nvSpPr>
              <p:cNvPr id="9" name="正方形/長方形 8"/>
              <p:cNvSpPr/>
              <p:nvPr/>
            </p:nvSpPr>
            <p:spPr bwMode="auto">
              <a:xfrm>
                <a:off x="12725400" y="2209800"/>
                <a:ext cx="5257800" cy="1939704"/>
              </a:xfrm>
              <a:prstGeom prst="rect">
                <a:avLst/>
              </a:prstGeom>
              <a:grpFill/>
              <a:ln w="57150" cap="flat" cmpd="sng" algn="ctr">
                <a:solidFill>
                  <a:schemeClr val="tx1"/>
                </a:solidFill>
                <a:prstDash val="solid"/>
                <a:round/>
                <a:headEnd type="none" w="med" len="med"/>
                <a:tailEnd type="none" w="med" len="med"/>
              </a:ln>
              <a:effectLst/>
            </p:spPr>
            <p:txBody>
              <a:bodyPr vert="horz" wrap="square" lIns="27000" tIns="27000" rIns="27000" bIns="27000" numCol="1" rtlCol="0" anchor="ctr" anchorCtr="1" compatLnSpc="1">
                <a:prstTxWarp prst="textNoShape">
                  <a:avLst/>
                </a:prstTxWarp>
              </a:bodyPr>
              <a:lstStyle/>
              <a:p>
                <a:pPr algn="ctr" defTabSz="685800" eaLnBrk="0" fontAlgn="base" hangingPunct="0">
                  <a:spcBef>
                    <a:spcPct val="0"/>
                  </a:spcBef>
                  <a:spcAft>
                    <a:spcPct val="0"/>
                  </a:spcAft>
                </a:pPr>
                <a:endParaRPr kumimoji="0" lang="ja-JP" altLang="en-US" sz="900" b="1" dirty="0" err="1">
                  <a:latin typeface="Arial" charset="0"/>
                </a:endParaRPr>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870" y="2880677"/>
                <a:ext cx="1286030" cy="677462"/>
              </a:xfrm>
              <a:prstGeom prst="rect">
                <a:avLst/>
              </a:prstGeom>
              <a:grpFill/>
            </p:spPr>
          </p:pic>
        </p:grpSp>
        <p:sp>
          <p:nvSpPr>
            <p:cNvPr id="17" name="テキスト ボックス 16"/>
            <p:cNvSpPr txBox="1"/>
            <p:nvPr/>
          </p:nvSpPr>
          <p:spPr>
            <a:xfrm>
              <a:off x="15011400" y="2880677"/>
              <a:ext cx="2667000" cy="738664"/>
            </a:xfrm>
            <a:prstGeom prst="rect">
              <a:avLst/>
            </a:prstGeom>
            <a:grpFill/>
          </p:spPr>
          <p:txBody>
            <a:bodyPr wrap="square" rtlCol="0">
              <a:spAutoFit/>
            </a:bodyPr>
            <a:lstStyle/>
            <a:p>
              <a:r>
                <a:rPr lang="ja-JP" altLang="en-US" sz="3000" b="1" dirty="0">
                  <a:solidFill>
                    <a:schemeClr val="bg1"/>
                  </a:solidFill>
                  <a:latin typeface="HGSｺﾞｼｯｸE" panose="020B0900000000000000" pitchFamily="50" charset="-128"/>
                  <a:ea typeface="HGSｺﾞｼｯｸE" panose="020B0900000000000000" pitchFamily="50" charset="-128"/>
                </a:rPr>
                <a:t>ＮＯＤＡ</a:t>
              </a:r>
            </a:p>
          </p:txBody>
        </p:sp>
      </p:gr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56" y="4452355"/>
            <a:ext cx="1578989" cy="1257476"/>
          </a:xfrm>
          <a:prstGeom prst="rect">
            <a:avLst/>
          </a:prstGeom>
        </p:spPr>
      </p:pic>
      <p:sp>
        <p:nvSpPr>
          <p:cNvPr id="11" name="テキスト ボックス 10"/>
          <p:cNvSpPr txBox="1"/>
          <p:nvPr/>
        </p:nvSpPr>
        <p:spPr>
          <a:xfrm>
            <a:off x="2752724" y="4914901"/>
            <a:ext cx="5224611" cy="461665"/>
          </a:xfrm>
          <a:prstGeom prst="rect">
            <a:avLst/>
          </a:prstGeom>
          <a:noFill/>
        </p:spPr>
        <p:txBody>
          <a:bodyPr wrap="square" rtlCol="0">
            <a:spAutoFit/>
          </a:bodyPr>
          <a:lstStyle/>
          <a:p>
            <a:r>
              <a:t>Hội thảo công bố Chỉ đạo quản lý của Nhóm NODA</a:t>
            </a:r>
          </a:p>
        </p:txBody>
      </p:sp>
    </p:spTree>
    <p:extLst>
      <p:ext uri="{BB962C8B-B14F-4D97-AF65-F5344CB8AC3E}">
        <p14:creationId xmlns:p14="http://schemas.microsoft.com/office/powerpoint/2010/main" val="5845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1</a:t>
            </a:fld>
            <a:endParaRPr lang="en-US" altLang="ja-JP" dirty="0"/>
          </a:p>
        </p:txBody>
      </p:sp>
      <p:sp>
        <p:nvSpPr>
          <p:cNvPr id="4" name="正方形/長方形 3"/>
          <p:cNvSpPr/>
          <p:nvPr/>
        </p:nvSpPr>
        <p:spPr>
          <a:xfrm>
            <a:off x="2360712" y="188640"/>
            <a:ext cx="4397358" cy="584775"/>
          </a:xfrm>
          <a:prstGeom prst="rect">
            <a:avLst/>
          </a:prstGeom>
        </p:spPr>
        <p:txBody>
          <a:bodyPr wrap="none">
            <a:spAutoFit/>
          </a:bodyPr>
          <a:lstStyle/>
          <a:p>
            <a:pPr algn="just">
              <a:spcAft>
                <a:spcPts val="0"/>
              </a:spcAft>
            </a:pPr>
            <a:r>
              <a:t>Nhìn lại năm 2023</a:t>
            </a:r>
            <a:endParaRPr lang="ja-JP" altLang="ja-JP" sz="32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正方形/長方形 4"/>
          <p:cNvSpPr/>
          <p:nvPr/>
        </p:nvSpPr>
        <p:spPr>
          <a:xfrm>
            <a:off x="344488" y="1340768"/>
            <a:ext cx="8712968" cy="4708981"/>
          </a:xfrm>
          <a:prstGeom prst="rect">
            <a:avLst/>
          </a:prstGeom>
        </p:spPr>
        <p:txBody>
          <a:bodyPr wrap="square">
            <a:spAutoFit/>
          </a:bodyPr>
          <a:lstStyle/>
          <a:p>
            <a:pPr algn="just">
              <a:spcAft>
                <a:spcPts val="0"/>
              </a:spcAft>
            </a:pPr>
            <a:r>
              <a:t>Trong bối cảnh giá vật liệu và chi phí tăng cao, chúng tôi đã phải đối mặt với việc điều chỉnh và tiến hành khôi phục hiệu suất kinh doanh cùng với mọi người.</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Hơn nữa, nhà máy lắp ráp mà chúng tôi mong muốn đã hoàn thành.</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Do ảnh hưởng của sự suy thoái hiệu suất kinh doanh trong 2 năm qua,</a:t>
            </a: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Đây cũng là một năm khó khăn về tài chính.</a:t>
            </a:r>
            <a:endParaRPr lang="ja-JP" altLang="ja-JP"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Trong tương lai, chúng tôi sẽ tập trung vào việc phát triển thiết bị tự động hóa và tối ưu hóa, từ thiết kế đến sản xuất và lắp ráp,</a:t>
            </a: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Nhằm đạt được công việc có giá trị gia tăng cao hơn,</a:t>
            </a: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Chúng tôi sẽ hướng đến xây dựng mô hình kinh doanh mới.</a:t>
            </a:r>
          </a:p>
          <a:p>
            <a:pPr indent="133350" algn="just">
              <a:spcAft>
                <a:spcPts val="0"/>
              </a:spcAft>
            </a:pPr>
            <a:endParaRPr lang="ja-JP" altLang="en-US" sz="2000" kern="100" dirty="0">
              <a:latin typeface="Century" panose="02040604050505020304" pitchFamily="18" charset="0"/>
              <a:ea typeface="ＭＳ 明朝" panose="02020609040205080304" pitchFamily="17" charset="-128"/>
              <a:cs typeface="Times New Roman" panose="02020603050405020304" pitchFamily="18" charset="0"/>
            </a:endParaRPr>
          </a:p>
          <a:p>
            <a:pPr indent="133350" algn="just">
              <a:spcAft>
                <a:spcPts val="0"/>
              </a:spcAft>
            </a:pPr>
            <a:r>
              <a:rPr lang="ja-JP" altLang="en-US" sz="2000" kern="100" dirty="0" smtClean="0">
                <a:latin typeface="Century" panose="02040604050505020304" pitchFamily="18" charset="0"/>
                <a:ea typeface="ＭＳ 明朝" panose="02020609040205080304" pitchFamily="17" charset="-128"/>
                <a:cs typeface="Times New Roman" panose="02020603050405020304" pitchFamily="18" charset="0"/>
              </a:rPr>
              <a:t>　　　　　　</a:t>
            </a:r>
          </a:p>
          <a:p>
            <a:pPr indent="133350" algn="just">
              <a:spcAft>
                <a:spcPts val="0"/>
              </a:spcAft>
            </a:pPr>
            <a:r>
              <a:t>Chúng tôi hy vọng năm nay sẽ là một năm bước nhảy vọt cho toàn bộ Nhóm và mang lại giá trị gia tăng mới.</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6" name="図 5"/>
          <p:cNvPicPr>
            <a:picLocks noChangeAspect="1"/>
          </p:cNvPicPr>
          <p:nvPr/>
        </p:nvPicPr>
        <p:blipFill rotWithShape="1">
          <a:blip r:embed="rId2" cstate="print">
            <a:extLst>
              <a:ext uri="{28A0092B-C50C-407E-A947-70E740481C1C}">
                <a14:useLocalDpi xmlns:a14="http://schemas.microsoft.com/office/drawing/2010/main" val="0"/>
              </a:ext>
            </a:extLst>
          </a:blip>
          <a:srcRect l="12699" t="33383" r="18459" b="24341"/>
          <a:stretch/>
        </p:blipFill>
        <p:spPr>
          <a:xfrm rot="10800000">
            <a:off x="5601072" y="1988840"/>
            <a:ext cx="3766616" cy="1734867"/>
          </a:xfrm>
          <a:prstGeom prst="rect">
            <a:avLst/>
          </a:prstGeom>
        </p:spPr>
      </p:pic>
    </p:spTree>
    <p:extLst>
      <p:ext uri="{BB962C8B-B14F-4D97-AF65-F5344CB8AC3E}">
        <p14:creationId xmlns:p14="http://schemas.microsoft.com/office/powerpoint/2010/main" val="347022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2</a:t>
            </a:fld>
            <a:endParaRPr lang="en-US" altLang="ja-JP" dirty="0"/>
          </a:p>
        </p:txBody>
      </p:sp>
      <p:sp>
        <p:nvSpPr>
          <p:cNvPr id="3" name="正方形/長方形 2"/>
          <p:cNvSpPr/>
          <p:nvPr/>
        </p:nvSpPr>
        <p:spPr>
          <a:xfrm>
            <a:off x="349391" y="116632"/>
            <a:ext cx="9345488" cy="6432530"/>
          </a:xfrm>
          <a:prstGeom prst="rect">
            <a:avLst/>
          </a:prstGeom>
        </p:spPr>
        <p:txBody>
          <a:bodyPr wrap="square">
            <a:spAutoFit/>
          </a:bodyPr>
          <a:lstStyle/>
          <a:p>
            <a:pPr lvl="0" algn="ctr" fontAlgn="base">
              <a:spcBef>
                <a:spcPct val="0"/>
              </a:spcBef>
            </a:pPr>
            <a:r>
              <a:t>Triết lý kinh doanh</a:t>
            </a:r>
            <a:endParaRPr lang="ja-JP" altLang="ja-JP" sz="32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endParaRPr lang="ja-JP" altLang="en-US" sz="2400" b="1" kern="100" dirty="0" smtClean="0">
              <a:solidFill>
                <a:srgbClr val="FF0000"/>
              </a:solidFill>
              <a:latin typeface="Century" panose="02040604050505020304" pitchFamily="18" charset="0"/>
              <a:ea typeface="ＭＳ ゴシック" panose="020B0609070205080204" pitchFamily="49" charset="-128"/>
              <a:cs typeface="Times New Roman" panose="02020603050405020304" pitchFamily="18" charset="0"/>
            </a:endParaRPr>
          </a:p>
          <a:p>
            <a:pPr lvl="0" algn="ctr" fontAlgn="base">
              <a:spcBef>
                <a:spcPct val="0"/>
              </a:spcBef>
            </a:pPr>
            <a:r>
              <a:t>"Niềm vui từ việc hữu ích"</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r>
              <a:t>Chúng tôi sinh ra để có ích cho thế giới.</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ctr" fontAlgn="base">
              <a:spcBef>
                <a:spcPct val="0"/>
              </a:spcBef>
            </a:pPr>
            <a:r>
              <a:t>Chúng tôi và công ty cũng muốn có ích cho thế giới, và mục tiêu của chúng tôi là từng nhân viên trở thành một người tỏa sáng trong xã hội.</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sz="2400"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2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endParaRPr lang="ja-JP" altLang="en-US" b="1" kern="100" dirty="0" smtClean="0">
              <a:solidFill>
                <a:prstClr val="black"/>
              </a:solidFill>
              <a:latin typeface="Century" panose="02040604050505020304" pitchFamily="18" charset="0"/>
              <a:ea typeface="ＭＳ ゴシック" panose="020B0609070205080204" pitchFamily="49" charset="-128"/>
              <a:cs typeface="Times New Roman" panose="02020603050405020304" pitchFamily="18" charset="0"/>
            </a:endParaRPr>
          </a:p>
          <a:p>
            <a:pPr lvl="0" algn="just" fontAlgn="base">
              <a:spcBef>
                <a:spcPct val="0"/>
              </a:spcBef>
            </a:pPr>
            <a:r>
              <a:t>Triết lý kinh doanh là gì</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Triết lý kinh doanh là mục tiêu tối cao (khái niệm) của công ty.</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rPr lang="en-US" altLang="ja-JP"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Triết lý kinh doanh "Niềm vui từ việc hữu ích" là gì</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Chúng tôi sinh ra để có ích cho thế giới.</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Chúng tôi và công ty cũng muốn có ích cho thế giới, và mục tiêu của chúng tôi là từng nhân viên trở thành một người tỏa sáng trong xã hội.</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algn="just" fontAlgn="base">
              <a:spcBef>
                <a:spcPct val="0"/>
              </a:spcBef>
            </a:pPr>
            <a:r>
              <a:t>Chúng tôi hy vọng trở thành một công ty có ích cho xã hội, trở thành nhân tài có ích và tất cả nhân viên cùng hợp tác và giúp đỡ nhau để thích ứng với sự thay đổi của thế giới, học hỏi, phát triển và tiếp tục thử thách mới, tạo ra một công ty mà mọi người đều có niềm vui và ý nghĩa sống.</a:t>
            </a:r>
            <a:endParaRPr lang="ja-JP" altLang="ja-JP"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a:p>
            <a:pPr lvl="0" indent="1071245" algn="just" fontAlgn="base">
              <a:spcBef>
                <a:spcPct val="0"/>
              </a:spcBef>
            </a:pPr>
            <a:r>
              <a:rPr lang="en-US" altLang="ja-JP" sz="2000" b="1" kern="100" dirty="0">
                <a:solidFill>
                  <a:prstClr val="black"/>
                </a:solidFill>
                <a:latin typeface="ＭＳ ゴシック" panose="020B0609070205080204" pitchFamily="49" charset="-128"/>
                <a:ea typeface="ＭＳ 明朝" panose="02020609040205080304" pitchFamily="17" charset="-128"/>
                <a:cs typeface="Times New Roman" panose="02020603050405020304" pitchFamily="18" charset="0"/>
              </a:rPr>
              <a:t> </a:t>
            </a:r>
            <a:endParaRPr lang="ja-JP" altLang="ja-JP" sz="140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8771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3</a:t>
            </a:fld>
            <a:endParaRPr lang="en-US" altLang="ja-JP" dirty="0"/>
          </a:p>
        </p:txBody>
      </p:sp>
      <p:sp>
        <p:nvSpPr>
          <p:cNvPr id="3" name="正方形/長方形 2"/>
          <p:cNvSpPr/>
          <p:nvPr/>
        </p:nvSpPr>
        <p:spPr>
          <a:xfrm>
            <a:off x="560512" y="1196752"/>
            <a:ext cx="7632848" cy="4431983"/>
          </a:xfrm>
          <a:prstGeom prst="rect">
            <a:avLst/>
          </a:prstGeom>
        </p:spPr>
        <p:txBody>
          <a:bodyPr wrap="square">
            <a:spAutoFit/>
          </a:bodyPr>
          <a:lstStyle/>
          <a:p>
            <a:pPr algn="just">
              <a:spcAft>
                <a:spcPts val="0"/>
              </a:spcAft>
            </a:pP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marL="342900" lvl="0" indent="-342900" algn="just">
              <a:spcAft>
                <a:spcPts val="0"/>
              </a:spcAft>
              <a:buFont typeface="+mj-lt"/>
              <a:buAutoNum type="arabicPeriod"/>
            </a:pPr>
            <a:r>
              <a:t>Xây dựng công ty có thể cạnh tranh trong xã hội số</a:t>
            </a:r>
            <a:endParaRPr lang="en-US" altLang="ja-JP" sz="200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sz="1050" kern="100" dirty="0">
                <a:latin typeface="Century" panose="02040604050505020304" pitchFamily="18" charset="0"/>
                <a:ea typeface="ＭＳ 明朝" panose="02020609040205080304" pitchFamily="17" charset="-128"/>
                <a:cs typeface="Times New Roman" panose="02020603050405020304" pitchFamily="18" charset="0"/>
              </a:rPr>
              <a:t>　</a:t>
            </a:r>
            <a:r>
              <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en-US" sz="1050" kern="100" dirty="0" smtClean="0">
                <a:latin typeface="Century" panose="02040604050505020304" pitchFamily="18" charset="0"/>
                <a:ea typeface="ＭＳ 明朝" panose="02020609040205080304" pitchFamily="17" charset="-128"/>
                <a:cs typeface="Times New Roman" panose="02020603050405020304" pitchFamily="18" charset="0"/>
              </a:rPr>
              <a:t>　　</a:t>
            </a:r>
            <a:endParaRPr lang="en-US" altLang="ja-JP" sz="10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Xây dựng doanh nghiệp có giá trị gia tăng cao (tự động hóa, phát triển thiết bị)</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Xây dựng sức mạnh để vượt qua trên nền tảng sản xuất</a:t>
            </a:r>
          </a:p>
          <a:p>
            <a:pPr indent="200025" algn="just">
              <a:spcAft>
                <a:spcPts val="0"/>
              </a:spcAft>
            </a:pPr>
            <a:r>
              <a:t>Đảm bảo sự tin tưởng từ khách hàng thông qua việc nâng cao năng lực cạnh tranh như chất lượng, chi phí, năng suất sản xuất, khả năng phát triển, sở hữu trí tuệ, kinh doanh và dịch vụ</a:t>
            </a:r>
            <a:endParaRPr lang="ja-JP" altLang="en-US"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r>
              <a:t>2. Xây dựng doanh nghiệp tôn trọng con người</a:t>
            </a:r>
            <a:endParaRPr lang="en-US" altLang="ja-JP"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Xây dựng môi trường làm việc thoải mái</a:t>
            </a:r>
          </a:p>
          <a:p>
            <a:pPr indent="200025" algn="just">
              <a:spcAft>
                <a:spcPts val="0"/>
              </a:spcAft>
            </a:pPr>
            <a:endParaRPr lang="ja-JP" altLang="en-US" sz="1050" kern="100" dirty="0" smtClean="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indent="200025" algn="just">
              <a:spcAft>
                <a:spcPts val="0"/>
              </a:spcAft>
            </a:pPr>
            <a:r>
              <a:t>Xây dựng công ty mà mọi người có niềm vui trong công việc</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Xây dựng văn hóa doanh nghiệp thúc đẩy sự thử thách và phát triển</a:t>
            </a:r>
          </a:p>
          <a:p>
            <a:pPr algn="just">
              <a:spcAft>
                <a:spcPts val="0"/>
              </a:spcAft>
            </a:pPr>
            <a:r>
              <a:t>Thúc đẩy đa dạng hóa nhân tài và đảm bảo nguồn nhân lực đa dạng</a:t>
            </a:r>
          </a:p>
          <a:p>
            <a:pPr algn="just">
              <a:spcAft>
                <a:spcPts val="0"/>
              </a:spcAft>
            </a:pPr>
            <a:r>
              <a:t>3. Hướng đến sự ổn định tài chính</a:t>
            </a:r>
            <a:endParaRPr lang="en-US" altLang="ja-JP" sz="1200" kern="100" dirty="0" smtClean="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200" kern="100" dirty="0">
              <a:solidFill>
                <a:srgbClr val="002060"/>
              </a:solidFill>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t>Xây dựng một cơ cấu quản lý vững chắc cho Nhóm NODA</a:t>
            </a:r>
            <a:endParaRPr lang="ja-JP" altLang="ja-JP" sz="2000"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endParaRPr>
          </a:p>
          <a:p>
            <a:pPr indent="533400" algn="just">
              <a:spcAft>
                <a:spcPts val="0"/>
              </a:spcAft>
            </a:pPr>
            <a:endParaRPr lang="ja-JP" altLang="en-US" sz="1050" kern="100" dirty="0" smtClean="0">
              <a:latin typeface="Century" panose="02040604050505020304" pitchFamily="18" charset="0"/>
              <a:ea typeface="ＭＳ 明朝" panose="02020609040205080304" pitchFamily="17" charset="-128"/>
              <a:cs typeface="Times New Roman" panose="02020603050405020304" pitchFamily="18" charset="0"/>
            </a:endParaRPr>
          </a:p>
          <a:p>
            <a:pPr indent="533400" algn="just">
              <a:spcAft>
                <a:spcPts val="0"/>
              </a:spcAft>
            </a:pPr>
            <a:r>
              <a:t>Thúc đẩy việc thu gọn tài sản tồn kho và tăng cường thanh toán tiền mặt</a:t>
            </a:r>
          </a:p>
          <a:p>
            <a:pPr indent="266700" algn="just">
              <a:spcAft>
                <a:spcPts val="0"/>
              </a:spcAft>
            </a:pPr>
            <a:r>
              <a:t>Thúc đẩy cải cách cấu trúc để nâng cao hiệu suất kinh doanh thông qua việc hiển thị số liệu</a:t>
            </a:r>
          </a:p>
          <a:p>
            <a:pPr indent="266700" algn="just">
              <a:spcAft>
                <a:spcPts val="0"/>
              </a:spcAft>
            </a:pPr>
            <a:r>
              <a:t>Tầm nhìn năm 2023</a:t>
            </a:r>
            <a:endParaRPr lang="ja-JP" altLang="ja-JP" sz="1200" kern="100" dirty="0">
              <a:solidFill>
                <a:srgbClr val="00206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1598930" y="214313"/>
            <a:ext cx="3709670" cy="523220"/>
          </a:xfrm>
          <a:prstGeom prst="rect">
            <a:avLst/>
          </a:prstGeom>
        </p:spPr>
        <p:txBody>
          <a:bodyPr wrap="none">
            <a:spAutoFit/>
          </a:bodyPr>
          <a:lstStyle/>
          <a:p>
            <a:pPr algn="just">
              <a:spcAft>
                <a:spcPts val="0"/>
              </a:spcAft>
            </a:pPr>
            <a:r>
              <a:t>(Hình ảnh của Nhóm sau 3 năm, 5 năm)</a:t>
            </a:r>
            <a:endParaRPr lang="ja-JP" alt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a:off x="6249144" y="404664"/>
            <a:ext cx="3245036" cy="276999"/>
          </a:xfrm>
          <a:prstGeom prst="rect">
            <a:avLst/>
          </a:prstGeom>
        </p:spPr>
        <p:txBody>
          <a:bodyPr wrap="square">
            <a:spAutoFit/>
          </a:bodyPr>
          <a:lstStyle/>
          <a:p>
            <a:r>
              <a:t>Từ tháng 10 năm 2023 đến tháng 9 năm 2024</a:t>
            </a:r>
            <a:endParaRPr lang="ja-JP" altLang="en-US" dirty="0"/>
          </a:p>
        </p:txBody>
      </p:sp>
    </p:spTree>
    <p:extLst>
      <p:ext uri="{BB962C8B-B14F-4D97-AF65-F5344CB8AC3E}">
        <p14:creationId xmlns:p14="http://schemas.microsoft.com/office/powerpoint/2010/main" val="358258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7"/>
          </p:nvPr>
        </p:nvSpPr>
        <p:spPr/>
        <p:txBody>
          <a:bodyPr/>
          <a:lstStyle/>
          <a:p>
            <a:pPr marL="28575">
              <a:lnSpc>
                <a:spcPts val="1046"/>
              </a:lnSpc>
            </a:pPr>
            <a:fld id="{81D60167-4931-47E6-BA6A-407CBD079E47}" type="slidenum">
              <a:rPr lang="en-US" altLang="ja-JP" smtClean="0"/>
              <a:pPr marL="28575">
                <a:lnSpc>
                  <a:spcPts val="1046"/>
                </a:lnSpc>
              </a:pPr>
              <a:t>4</a:t>
            </a:fld>
            <a:endParaRPr lang="en-US" altLang="ja-JP" dirty="0"/>
          </a:p>
        </p:txBody>
      </p:sp>
      <p:graphicFrame>
        <p:nvGraphicFramePr>
          <p:cNvPr id="3" name="表 2"/>
          <p:cNvGraphicFramePr>
            <a:graphicFrameLocks noGrp="1"/>
          </p:cNvGraphicFramePr>
          <p:nvPr>
            <p:extLst>
              <p:ext uri="{D42A27DB-BD31-4B8C-83A1-F6EECF244321}">
                <p14:modId xmlns:p14="http://schemas.microsoft.com/office/powerpoint/2010/main" val="803661550"/>
              </p:ext>
            </p:extLst>
          </p:nvPr>
        </p:nvGraphicFramePr>
        <p:xfrm>
          <a:off x="117816" y="1052736"/>
          <a:ext cx="9731727" cy="5184577"/>
        </p:xfrm>
        <a:graphic>
          <a:graphicData uri="http://schemas.openxmlformats.org/drawingml/2006/table">
            <a:tbl>
              <a:tblPr/>
              <a:tblGrid>
                <a:gridCol w="478917"/>
                <a:gridCol w="2124019"/>
                <a:gridCol w="2160240"/>
                <a:gridCol w="2232248"/>
                <a:gridCol w="2736303"/>
              </a:tblGrid>
              <a:tr h="280976">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pPr algn="l"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647" marR="7647" marT="7647"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a:noFill/>
                    </a:lnB>
                  </a:tcPr>
                </a:tc>
                <a:tc>
                  <a:txBody>
                    <a:bodyPr/>
                    <a:lstStyle/>
                    <a:p>
                      <a:r>
                        <a:t>Chính sách</a:t>
                      </a:r>
                    </a:p>
                  </a:txBody>
                  <a:tcPr marL="7647" marR="7647" marT="7647" marB="0" anchor="ctr">
                    <a:lnL>
                      <a:noFill/>
                    </a:lnL>
                    <a:lnR>
                      <a:noFill/>
                    </a:lnR>
                    <a:lnT>
                      <a:noFill/>
                    </a:lnT>
                    <a:lnB>
                      <a:noFill/>
                    </a:lnB>
                  </a:tcPr>
                </a:tc>
              </a:tr>
              <a:tr h="178553">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47" marR="7647" marT="7647" marB="0" anchor="ctr">
                    <a:lnL>
                      <a:noFill/>
                    </a:lnL>
                    <a:lnR>
                      <a:noFill/>
                    </a:lnR>
                    <a:lnT>
                      <a:noFill/>
                    </a:lnT>
                    <a:lnB w="6350" cap="flat" cmpd="sng" algn="ctr">
                      <a:solidFill>
                        <a:srgbClr val="000000"/>
                      </a:solidFill>
                      <a:prstDash val="solid"/>
                      <a:round/>
                      <a:headEnd type="none" w="med" len="med"/>
                      <a:tailEnd type="none" w="med" len="med"/>
                    </a:lnB>
                  </a:tcPr>
                </a:tc>
              </a:tr>
              <a:tr h="353892">
                <a:tc>
                  <a:txBody>
                    <a:bodyPr/>
                    <a:lstStyle/>
                    <a:p>
                      <a:pPr algn="l" fontAlgn="ctr"/>
                      <a:r>
                        <a:rPr lang="ja-JP" altLang="en-US" sz="9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Giải thích</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Mục tiêu</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Hành động trong kỳ này</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今期の行動</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Thử thách vào dự án mới</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Khám phá nhu cầu của khách hàng và phát triển sản phẩm có giá trị gia tăng</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Khám phá nhu cầu tự động hóa và tiết kiệm sức lao động, phát triển thương hiệu của công ty, nghiên cứu và phát triển dự án mới</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Đạt doanh thu 10 tỷ yên, xây dựng môi trường doanh nghiệp không sợ thất bại và tiếp tục thử thách, thiết lập dự án phát triển thông qua việc khai thác khách hàng mới và tận dụng NTC và các công ty trong nhóm sau đại dịch Covid-19</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Nâng cao năng lực kỹ thuật</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Phát triển nhân tài cần thiết</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Đặt ra và thực hiện mục tiêu số liệu sau: cải thiện QCD, nâng cao công nghệ 3D CAD, nắm vững công nghệ điều khiển điện tử và PLC, thực hiện đào tạo giáo dục, cải thiện 5S</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Tăng cường nỗ lực về chất lượng, tạo sự khác biệt với các công ty khác thông qua việc cải thiện QCD, thực hiện đào tạo kỹ năng, thực hiện đào tạo ngoài và trong công ty, thúc đẩy hoạt động của các ủy ban</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052">
                <a:tc>
                  <a:txBody>
                    <a:bodyPr/>
                    <a:lstStyle/>
                    <a:p>
                      <a:pPr algn="ctr" fontAlgn="ctr"/>
                      <a:r>
                        <a:rPr lang="en-US" altLang="ja-JP" sz="9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Theo đuổi mục tiêu trở thành một công ty hấp dẫn</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Quản lý tôn trọng con người</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Tự chủ của nhân viên thông qua việc theo đuổi chỉ đạo kinh doanh, cải thiện tình hình tài chính</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t>Theo đuổi chỉ đạo kinh doanh, đạt được kế hoạch dựa trên mục tiêu</a:t>
                      </a:r>
                    </a:p>
                  </a:txBody>
                  <a:tcPr marL="7647" marR="7647" marT="76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3080792" y="260648"/>
            <a:ext cx="2872902" cy="523220"/>
          </a:xfrm>
          <a:prstGeom prst="rect">
            <a:avLst/>
          </a:prstGeom>
        </p:spPr>
        <p:txBody>
          <a:bodyPr wrap="none">
            <a:spAutoFit/>
          </a:bodyPr>
          <a:lstStyle/>
          <a:p>
            <a:r>
              <a:t>Chính sách của Nhóm Noda.</a:t>
            </a:r>
            <a:endParaRPr lang="ja-JP" altLang="en-US" sz="2800" dirty="0">
              <a:solidFill>
                <a:srgbClr val="FF0000"/>
              </a:solidFill>
            </a:endParaRPr>
          </a:p>
        </p:txBody>
      </p:sp>
    </p:spTree>
    <p:extLst>
      <p:ext uri="{BB962C8B-B14F-4D97-AF65-F5344CB8AC3E}">
        <p14:creationId xmlns:p14="http://schemas.microsoft.com/office/powerpoint/2010/main" val="2865008036"/>
      </p:ext>
    </p:extLst>
  </p:cSld>
  <p:clrMapOvr>
    <a:masterClrMapping/>
  </p:clrMapOvr>
</p:sld>
</file>

<file path=ppt/theme/theme1.xml><?xml version="1.0" encoding="utf-8"?>
<a:theme xmlns:a="http://schemas.openxmlformats.org/drawingml/2006/main" name="Default Theme">
  <a:themeElements>
    <a:clrScheme name="Main Nomura Global Colo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80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19599</TotalTime>
  <Words>248</Words>
  <Application>Microsoft Office PowerPoint</Application>
  <PresentationFormat>A4 210 x 297 mm</PresentationFormat>
  <Paragraphs>85</Paragraphs>
  <Slides>5</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5</vt:i4>
      </vt:variant>
    </vt:vector>
  </HeadingPairs>
  <TitlesOfParts>
    <vt:vector size="21" baseType="lpstr">
      <vt:lpstr>Arial Unicode MS</vt:lpstr>
      <vt:lpstr>BIZ UDPゴシック</vt:lpstr>
      <vt:lpstr>HGSｺﾞｼｯｸE</vt:lpstr>
      <vt:lpstr>ＭＳ Ｐゴシック</vt:lpstr>
      <vt:lpstr>ＭＳ Ｐゴシック</vt:lpstr>
      <vt:lpstr>ＭＳ ゴシック</vt:lpstr>
      <vt:lpstr>ＭＳ 明朝</vt:lpstr>
      <vt:lpstr>Yu Gothic</vt:lpstr>
      <vt:lpstr>Yu Gothic</vt:lpstr>
      <vt:lpstr>Arial</vt:lpstr>
      <vt:lpstr>Calibri</vt:lpstr>
      <vt:lpstr>Century</vt:lpstr>
      <vt:lpstr>Symbol</vt:lpstr>
      <vt:lpstr>Times New Roman</vt:lpstr>
      <vt:lpstr>Wingdings</vt:lpstr>
      <vt:lpstr>Default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Nomura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6011390</dc:creator>
  <cp:lastModifiedBy>竹本 英華</cp:lastModifiedBy>
  <cp:revision>492</cp:revision>
  <cp:lastPrinted>2020-04-16T09:18:18Z</cp:lastPrinted>
  <dcterms:created xsi:type="dcterms:W3CDTF">2012-03-22T07:34:34Z</dcterms:created>
  <dcterms:modified xsi:type="dcterms:W3CDTF">2023-09-01T07:41:40Z</dcterms:modified>
</cp:coreProperties>
</file>