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7"/>
  </p:notesMasterIdLst>
  <p:sldIdLst>
    <p:sldId id="430" r:id="rId2"/>
    <p:sldId id="433" r:id="rId3"/>
    <p:sldId id="431" r:id="rId4"/>
    <p:sldId id="434" r:id="rId5"/>
    <p:sldId id="435" r:id="rId6"/>
  </p:sldIdLst>
  <p:sldSz cx="9906000" cy="6858000" type="A4"/>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viewProps" Target="viewProps.xml"/><Relationship Id="rId11" Type="http://schemas.openxmlformats.org/officeDocument/2006/relationships/theme" Target="theme/theme1.xml"/><Relationship Id="rId12"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commentAuthors" Target="commentAuthor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022350" y="1235075"/>
            <a:ext cx="4813300"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8575">
              <a:lnSpc>
                <a:spcPts val="1046"/>
              </a:lnSpc>
            </a:pPr>
            <a:fld id="{81D60167-4931-47E6-BA6A-407CBD079E47}" type="slidenum">
              <a:rPr dirty="0"/>
              <a:pPr marL="28575">
                <a:lnSpc>
                  <a:spcPts val="1046"/>
                </a:lnSpc>
              </a:pPr>
              <a:t>0</a:t>
            </a:fld>
            <a:endParaRPr dirty="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rPr lang="ja-JP" altLang="en-US" sz="3000" b="1" dirty="0">
                  <a:solidFill>
                    <a:schemeClr val="bg1"/>
                  </a:solidFill>
                  <a:latin typeface="HGSｺﾞｼｯｸE" panose="020B0900000000000000" pitchFamily="50" charset="-128"/>
                  <a:ea typeface="HGSｺﾞｼｯｸE" panose="020B0900000000000000" pitchFamily="50" charset="-128"/>
                </a:rPr>
                <a:t>ＮＯＤＡ</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NODA Group - Hội nghị công bố Chỉ đạo quản lý.</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1</a:t>
            </a:fld>
            <a:endParaRPr lang="en-US" altLang="ja-JP" dirty="0"/>
          </a:p>
        </p:txBody>
      </p:sp>
      <p:sp>
        <p:nvSpPr>
          <p:cNvPr id="4" name="正方形/長方形 3"/>
          <p:cNvSpPr/>
          <p:nvPr/>
        </p:nvSpPr>
        <p:spPr>
          <a:xfrm>
            <a:off x="2360712" y="188640"/>
            <a:ext cx="4397358" cy="584775"/>
          </a:xfrm>
          <a:prstGeom prst="rect">
            <a:avLst/>
          </a:prstGeom>
        </p:spPr>
        <p:txBody>
          <a:bodyPr wrap="none">
            <a:spAutoFit/>
          </a:bodyPr>
          <a:lstStyle/>
          <a:p>
            <a:pPr algn="just">
              <a:spcAft>
                <a:spcPts val="0"/>
              </a:spcAft>
            </a:pPr>
            <a:r>
              <a:t>2023年度を振り返って</a:t>
            </a:r>
            <a:endParaRPr lang="ja-JP" altLang="ja-JP" sz="32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正方形/長方形 4"/>
          <p:cNvSpPr/>
          <p:nvPr/>
        </p:nvSpPr>
        <p:spPr>
          <a:xfrm>
            <a:off x="344488" y="1340768"/>
            <a:ext cx="8712968" cy="4708981"/>
          </a:xfrm>
          <a:prstGeom prst="rect">
            <a:avLst/>
          </a:prstGeom>
        </p:spPr>
        <p:txBody>
          <a:bodyPr wrap="square">
            <a:spAutoFit/>
          </a:bodyPr>
          <a:lstStyle/>
          <a:p>
            <a:pPr algn="just">
              <a:spcAft>
                <a:spcPts val="0"/>
              </a:spcAft>
            </a:pPr>
            <a:r>
              <a:t>Trong một năm đầy thách thức với sự tăng giá vật liệu và chi phí hoạt động, chúng tôi đã nỗ lực để cải thiện tình hình và đưa doanh nghiệp trở lại đúng đường.</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Một nhà máy lắp ráp mong muốn đã hoàn thành.</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Tôi đã làm.</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Trong 2 năm qua, do ảnh hưởng của sự suy thoái hiệu suất kinh doanh.</a:t>
            </a: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Tài chính trong năm này đã khó khăn.</a:t>
            </a:r>
            <a:endParaRPr lang="ja-JP" altLang="ja-JP"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Trong tương lai, phát triển, thiết kế và sản xuất các máy móc tự động hóa và tối ưu hóa.</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Tập trung vào việc thu được công việc có giá trị gia tăng cao cho đến khi lắp ráp.</a:t>
            </a: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Mục tiêu của chúng tôi là xây dựng một mô hình kinh doanh mới.</a:t>
            </a:r>
          </a:p>
          <a:p>
            <a:pPr indent="133350" algn="just">
              <a:spcAft>
                <a:spcPts val="0"/>
              </a:spcAft>
            </a:pPr>
            <a:endParaRPr lang="ja-JP" alt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indent="133350" algn="just">
              <a:spcAft>
                <a:spcPts val="0"/>
              </a:spcAft>
            </a:pPr>
            <a:r>
              <a:rPr lang="ja-JP" altLang="en-US" sz="2000" kern="100" dirty="0" smtClean="0">
                <a:latin typeface="Century" panose="02040604050505020304" pitchFamily="18" charset="0"/>
                <a:ea typeface="ＭＳ 明朝" panose="02020609040205080304" pitchFamily="17" charset="-128"/>
                <a:cs typeface="Times New Roman" panose="02020603050405020304" pitchFamily="18" charset="0"/>
              </a:rPr>
              <a:t>　　　　　　</a:t>
            </a:r>
          </a:p>
          <a:p>
            <a:pPr indent="133350" algn="just">
              <a:spcAft>
                <a:spcPts val="0"/>
              </a:spcAft>
            </a:pPr>
            <a:r>
              <a:t>Xin chào, tôi muốn thêm giá trị gia tăng mới và làm cho năm này trở thành một bước nhảy vọt cho toàn nhóm.</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12699" t="33383" r="18459" b="24341"/>
          <a:stretch/>
        </p:blipFill>
        <p:spPr>
          <a:xfrm rot="10800000">
            <a:off x="5601072" y="1988840"/>
            <a:ext cx="3766616" cy="1734867"/>
          </a:xfrm>
          <a:prstGeom prst="rect">
            <a:avLst/>
          </a:prstGeom>
        </p:spPr>
      </p:pic>
    </p:spTree>
    <p:extLst>
      <p:ext uri="{BB962C8B-B14F-4D97-AF65-F5344CB8AC3E}">
        <p14:creationId xmlns:p14="http://schemas.microsoft.com/office/powerpoint/2010/main" val="347022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2</a:t>
            </a:fld>
            <a:endParaRPr lang="en-US" altLang="ja-JP" dirty="0"/>
          </a:p>
        </p:txBody>
      </p:sp>
      <p:sp>
        <p:nvSpPr>
          <p:cNvPr id="3" name="正方形/長方形 2"/>
          <p:cNvSpPr/>
          <p:nvPr/>
        </p:nvSpPr>
        <p:spPr>
          <a:xfrm>
            <a:off x="349391" y="116632"/>
            <a:ext cx="9345488" cy="6432530"/>
          </a:xfrm>
          <a:prstGeom prst="rect">
            <a:avLst/>
          </a:prstGeom>
        </p:spPr>
        <p:txBody>
          <a:bodyPr wrap="square">
            <a:spAutoFit/>
          </a:bodyPr>
          <a:lstStyle/>
          <a:p>
            <a:pPr lvl="0" algn="ctr" fontAlgn="base">
              <a:spcBef>
                <a:spcPct val="0"/>
              </a:spcBef>
            </a:pPr>
            <a:r>
              <a:t>Kinh doanh triết lý.</a:t>
            </a:r>
            <a:endParaRPr lang="ja-JP" altLang="ja-JP" sz="32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endParaRPr lang="ja-JP" altLang="en-US" sz="2400" b="1" kern="100" dirty="0" smtClean="0">
              <a:solidFill>
                <a:srgbClr val="FF0000"/>
              </a:solidFill>
              <a:latin typeface="Century" panose="02040604050505020304" pitchFamily="18" charset="0"/>
              <a:ea typeface="ＭＳ ゴシック" panose="020B0609070205080204" pitchFamily="49" charset="-128"/>
              <a:cs typeface="Times New Roman" panose="02020603050405020304" pitchFamily="18" charset="0"/>
            </a:endParaRPr>
          </a:p>
          <a:p>
            <a:pPr lvl="0" algn="ctr" fontAlgn="base">
              <a:spcBef>
                <a:spcPct val="0"/>
              </a:spcBef>
            </a:pPr>
            <a:r>
              <a:t>"Niềm vui hữu ích"</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Chúng tôi sinh ra để hữu ích cho thế giới.</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ctr" fontAlgn="base">
              <a:spcBef>
                <a:spcPct val="0"/>
              </a:spcBef>
            </a:pPr>
            <a:r>
              <a:t>Công ty và chúng tôi đều hướng đến việc hữu ích cho xã hội và trở thành những cá nhân tỏa sáng trong xã hội.</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sz="24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2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endParaRPr lang="ja-JP" altLang="en-US" b="1" kern="100" dirty="0" smtClean="0">
              <a:solidFill>
                <a:prstClr val="black"/>
              </a:solidFill>
              <a:latin typeface="Century" panose="02040604050505020304" pitchFamily="18" charset="0"/>
              <a:ea typeface="ＭＳ ゴシック" panose="020B0609070205080204" pitchFamily="49" charset="-128"/>
              <a:cs typeface="Times New Roman" panose="02020603050405020304" pitchFamily="18" charset="0"/>
            </a:endParaRPr>
          </a:p>
          <a:p>
            <a:pPr lvl="0" algn="just" fontAlgn="base">
              <a:spcBef>
                <a:spcPct val="0"/>
              </a:spcBef>
            </a:pPr>
            <a:r>
              <a:t>Kinh doanh triết lý là gì.</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Kinh doanh triết lý là mục tiêu tối cao (khái niệm) của công ty.</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rPr lang="en-US" altLang="ja-JP"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Kinh doanh triết lý "Niềm vui hữu ích".</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Chúng tôi sinh ra để hữu ích cho thế giới.</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Công ty và chúng tôi đều hướng đến việc hữu ích cho xã hội và trở thành những cá nhân tỏa sáng trong xã hội.</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algn="just" fontAlgn="base">
              <a:spcBef>
                <a:spcPct val="0"/>
              </a:spcBef>
            </a:pPr>
            <a:r>
              <a:t>Công ty hữu ích, đóng góp cho xã hội, nhằm trở thành nhân tài hữu ích, mọi nhân viên cùng hợp tác và giúp đỡ nhau, học hỏi và phát triển để tiếp tục thách thức mới, mục tiêu là tạo ra một công ty mà mọi người đều có niềm vui và ý nghĩa trong công việc, để đáp ứng với sự thay đổi của thế giới.</a:t>
            </a:r>
            <a:endParaRPr lang="ja-JP" altLang="ja-JP"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a:p>
            <a:pPr lvl="0" indent="1071245" algn="just" fontAlgn="base">
              <a:spcBef>
                <a:spcPct val="0"/>
              </a:spcBef>
            </a:pPr>
            <a:r>
              <a:rPr lang="en-US" altLang="ja-JP" sz="2000" b="1" kern="100" dirty="0">
                <a:solidFill>
                  <a:prstClr val="black"/>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400" kern="100" dirty="0">
              <a:solidFill>
                <a:prstClr val="black"/>
              </a:solidFill>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8771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3</a:t>
            </a:fld>
            <a:endParaRPr lang="en-US" altLang="ja-JP" dirty="0"/>
          </a:p>
        </p:txBody>
      </p:sp>
      <p:sp>
        <p:nvSpPr>
          <p:cNvPr id="3" name="正方形/長方形 2"/>
          <p:cNvSpPr/>
          <p:nvPr/>
        </p:nvSpPr>
        <p:spPr>
          <a:xfrm>
            <a:off x="560512" y="1196752"/>
            <a:ext cx="7632848" cy="4431983"/>
          </a:xfrm>
          <a:prstGeom prst="rect">
            <a:avLst/>
          </a:prstGeom>
        </p:spPr>
        <p:txBody>
          <a:bodyPr wrap="square">
            <a:spAutoFit/>
          </a:bodyPr>
          <a:lstStyle/>
          <a:p>
            <a:pPr algn="just">
              <a:spcAft>
                <a:spcPts val="0"/>
              </a:spcAft>
            </a:pP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spcAft>
                <a:spcPts val="0"/>
              </a:spcAft>
              <a:buFont typeface="+mj-lt"/>
              <a:buAutoNum type="arabicPeriod"/>
            </a:pPr>
            <a:r>
              <a:t>Xây dựng doanh nghiệp có thể chiến đấu trong xã hội số hóa.</a:t>
            </a:r>
            <a:endParaRPr lang="en-US" altLang="ja-JP" sz="20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05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rPr>
              <a:t>　　</a:t>
            </a:r>
            <a:endParaRPr lang="en-US" altLang="ja-JP"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Xây dựng doanh nghiệp có giá trị gia tăng cao (tự động hóa, phát triển thiết bị).</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Có khả năng chiến thắng trên nền tảng công nghiệp sản xuất.</a:t>
            </a:r>
          </a:p>
          <a:p>
            <a:pPr indent="200025" algn="just">
              <a:spcAft>
                <a:spcPts val="0"/>
              </a:spcAft>
            </a:pPr>
            <a:r>
              <a:t>品質, chi phí, năng suất, khả năng phát triển, sở hữu trí tuệ, kinh doanh và dịch vụ cạnh tranh để tăng tính khả thi.</a:t>
            </a:r>
            <a:endParaRPr lang="ja-JP" altLang="en-US"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Đảm bảo sự tin tưởng từ khách hàng.</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2. Xây dựng doanh nghiệp tôn trọng con người.</a:t>
            </a:r>
          </a:p>
          <a:p>
            <a:pPr indent="200025" algn="just">
              <a:spcAft>
                <a:spcPts val="0"/>
              </a:spcAft>
            </a:pPr>
            <a:endParaRPr lang="ja-JP" altLang="en-US" sz="105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200025" algn="just">
              <a:spcAft>
                <a:spcPts val="0"/>
              </a:spcAft>
            </a:pPr>
            <a:r>
              <a:t>Tạo môi trường làm việc thuận lợi</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Tạo ra một công ty có ý nghĩa.</a:t>
            </a:r>
          </a:p>
          <a:p>
            <a:pPr algn="just">
              <a:spcAft>
                <a:spcPts val="0"/>
              </a:spcAft>
            </a:pPr>
            <a:r>
              <a:t>Chúng tôi sẽ không bao giờ ngừng thách thức và phát triển văn hóa doanh nghiệp.</a:t>
            </a:r>
          </a:p>
          <a:p>
            <a:pPr algn="just">
              <a:spcAft>
                <a:spcPts val="0"/>
              </a:spcAft>
            </a:pPr>
            <a:r>
              <a:t>Đẩy mạnh đa dạng nhân tài và đảm bảo nguồn nhân tài rộng rãi.</a:t>
            </a:r>
            <a:endParaRPr lang="en-US" altLang="ja-JP" sz="1200" kern="100" dirty="0" smtClean="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solidFill>
                <a:srgbClr val="002060"/>
              </a:solidFill>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t>３．Đạt được sự ổn định tài chính.</a:t>
            </a:r>
            <a:endParaRPr lang="ja-JP" altLang="ja-JP" sz="20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endParaRPr lang="ja-JP" altLang="en-US" sz="10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indent="533400" algn="just">
              <a:spcAft>
                <a:spcPts val="0"/>
              </a:spcAft>
            </a:pPr>
            <a:r>
              <a:t>Xây dựng một cơ cấu quản trị vững chắc cho Nhóm Noda.</a:t>
            </a:r>
          </a:p>
          <a:p>
            <a:pPr indent="266700" algn="just">
              <a:spcAft>
                <a:spcPts val="0"/>
              </a:spcAft>
            </a:pPr>
            <a:r>
              <a:t>Tài sản kiểm kê nén, thúc đẩy lưu thông vốn.</a:t>
            </a:r>
          </a:p>
          <a:p>
            <a:pPr indent="266700" algn="just">
              <a:spcAft>
                <a:spcPts val="0"/>
              </a:spcAft>
            </a:pPr>
            <a:r>
              <a:t>Sự cải cách cấu trúc nhằm nâng cao hiệu suất kinh doanh thông qua việc hình dung hóa số liệu.</a:t>
            </a:r>
            <a:endParaRPr lang="ja-JP" altLang="ja-JP" sz="1200" kern="100" dirty="0">
              <a:solidFill>
                <a:srgbClr val="00206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598930" y="214313"/>
            <a:ext cx="3709670" cy="523220"/>
          </a:xfrm>
          <a:prstGeom prst="rect">
            <a:avLst/>
          </a:prstGeom>
        </p:spPr>
        <p:txBody>
          <a:bodyPr wrap="none">
            <a:spAutoFit/>
          </a:bodyPr>
          <a:lstStyle/>
          <a:p>
            <a:pPr algn="just">
              <a:spcAft>
                <a:spcPts val="0"/>
              </a:spcAft>
            </a:pPr>
            <a:r>
              <a:t>2023  Kế hoạch năm.</a:t>
            </a:r>
            <a:endParaRPr lang="ja-JP" alt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正方形/長方形 6"/>
          <p:cNvSpPr/>
          <p:nvPr/>
        </p:nvSpPr>
        <p:spPr>
          <a:xfrm>
            <a:off x="6249144" y="404664"/>
            <a:ext cx="3245036" cy="276999"/>
          </a:xfrm>
          <a:prstGeom prst="rect">
            <a:avLst/>
          </a:prstGeom>
        </p:spPr>
        <p:txBody>
          <a:bodyPr wrap="square">
            <a:spAutoFit/>
          </a:bodyPr>
          <a:lstStyle/>
          <a:p>
            <a:r>
              <a:t>3 năm sau, tầm nhìn của nhóm trong 5 năm tới.</a:t>
            </a:r>
            <a:endParaRPr lang="ja-JP" altLang="en-US" dirty="0"/>
          </a:p>
        </p:txBody>
      </p:sp>
    </p:spTree>
    <p:extLst>
      <p:ext uri="{BB962C8B-B14F-4D97-AF65-F5344CB8AC3E}">
        <p14:creationId xmlns:p14="http://schemas.microsoft.com/office/powerpoint/2010/main" val="3582585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7"/>
          </p:nvPr>
        </p:nvSpPr>
        <p:spPr/>
        <p:txBody>
          <a:bodyPr/>
          <a:lstStyle/>
          <a:p>
            <a:pPr marL="28575">
              <a:lnSpc>
                <a:spcPts val="1046"/>
              </a:lnSpc>
            </a:pPr>
            <a:fld id="{81D60167-4931-47E6-BA6A-407CBD079E47}" type="slidenum">
              <a:rPr lang="en-US" altLang="ja-JP" smtClean="0"/>
              <a:pPr marL="28575">
                <a:lnSpc>
                  <a:spcPts val="1046"/>
                </a:lnSpc>
              </a:pPr>
              <a:t>4</a:t>
            </a:fld>
            <a:endParaRPr lang="en-US" altLang="ja-JP" dirty="0"/>
          </a:p>
        </p:txBody>
      </p:sp>
      <p:graphicFrame>
        <p:nvGraphicFramePr>
          <p:cNvPr id="3" name="表 2"/>
          <p:cNvGraphicFramePr>
            <a:graphicFrameLocks noGrp="1"/>
          </p:cNvGraphicFramePr>
          <p:nvPr>
            <p:extLst>
              <p:ext uri="{D42A27DB-BD31-4B8C-83A1-F6EECF244321}">
                <p14:modId xmlns:p14="http://schemas.microsoft.com/office/powerpoint/2010/main" val="803661550"/>
              </p:ext>
            </p:extLst>
          </p:nvPr>
        </p:nvGraphicFramePr>
        <p:xfrm>
          <a:off x="117816" y="1052736"/>
          <a:ext cx="9731727" cy="5184577"/>
        </p:xfrm>
        <a:graphic>
          <a:graphicData uri="http://schemas.openxmlformats.org/drawingml/2006/table">
            <a:tbl>
              <a:tblPr/>
              <a:tblGrid>
                <a:gridCol w="478917"/>
                <a:gridCol w="2124019"/>
                <a:gridCol w="2160240"/>
                <a:gridCol w="2232248"/>
                <a:gridCol w="2736303"/>
              </a:tblGrid>
              <a:tr h="280976">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a:noFill/>
                    </a:lnB>
                  </a:tcPr>
                </a:tc>
                <a:tc>
                  <a:txBody>
                    <a:bodyPr/>
                    <a:lstStyle/>
                    <a:p>
                      <a:r>
                        <a:t>2023年10月～2024年9月</a:t>
                      </a:r>
                    </a:p>
                  </a:txBody>
                  <a:tcPr marL="7647" marR="7647" marT="7647" marB="0" anchor="ctr">
                    <a:lnL>
                      <a:noFill/>
                    </a:lnL>
                    <a:lnR>
                      <a:noFill/>
                    </a:lnR>
                    <a:lnT>
                      <a:noFill/>
                    </a:lnT>
                    <a:lnB>
                      <a:noFill/>
                    </a:lnB>
                  </a:tcPr>
                </a:tc>
              </a:tr>
              <a:tr h="178553">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47" marR="7647" marT="7647" marB="0" anchor="ctr">
                    <a:lnL>
                      <a:noFill/>
                    </a:lnL>
                    <a:lnR>
                      <a:noFill/>
                    </a:lnR>
                    <a:lnT>
                      <a:noFill/>
                    </a:lnT>
                    <a:lnB w="6350" cap="flat" cmpd="sng" algn="ctr">
                      <a:solidFill>
                        <a:srgbClr val="000000"/>
                      </a:solidFill>
                      <a:prstDash val="solid"/>
                      <a:round/>
                      <a:headEnd type="none" w="med" len="med"/>
                      <a:tailEnd type="none" w="med" len="med"/>
                    </a:lnB>
                  </a:tcPr>
                </a:tc>
              </a:tr>
              <a:tr h="353892">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Phương châm</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Giải thích.</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Mục tiêu</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Hành động của mùa này.</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Thử thách vào dự án mới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Khám phá nhu cầu của khách hàng và phát triển sản phẩm có giá trị gia tăng</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Khám phá nhu cầu tự động hóa và tiết kiệm sức lao động, phát triển thương hiệu của công ty, nghiên cứu và phát triển dự án mới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Đạt doanh thu 10 tỷ yên, xây dựng môi trường doanh nghiệp không sợ thất bại và tiếp tục thử thách, thiết lập dự án phát triển thông qua việc khai thác khách hàng mới và tận dụng cơ hội sau đại dịch Covid-19 của NTC và các công ty trong nhóm</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Nâng cao năng lực kỹ thuật</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Phát triển nhân tài cần thiết</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Đặt ra và thực hiện mục tiêu số liệu sau: cải thiện QCD, nâng cao công nghệ 3D CAD, nắm vững công nghệ điều khiển điện tử và PLC, thực hiện đào tạo giáo dục, cải thiện 5S</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Tăng cường nỗ lực về chất lượng, tạo sự khác biệt với các công ty khác thông qua cải thiện QCD, thực hiện đào tạo nâng cao kỹ năng, thực hiện đào tạo ngoài và trong công ty, thúc đẩy hoạt động của các ủy ban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57052">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Khám phá công ty hấp dẫn</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Quản lý tôn trọng con người</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Tự chủ của nhân viên thông qua việc theo đuổi chỉ đạo kinh doanh, cải thiện tình hình tài chính</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t>Theo đuổi chỉ đạo kinh doanh, đạt được kế hoạch dựa trên mục tiêu</a:t>
                      </a:r>
                    </a:p>
                  </a:txBody>
                  <a:tcPr marL="7647" marR="7647" marT="76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3080792" y="260648"/>
            <a:ext cx="2872902" cy="523220"/>
          </a:xfrm>
          <a:prstGeom prst="rect">
            <a:avLst/>
          </a:prstGeom>
        </p:spPr>
        <p:txBody>
          <a:bodyPr wrap="none">
            <a:spAutoFit/>
          </a:bodyPr>
          <a:lstStyle/>
          <a:p>
            <a:r>
              <a:t>Chính sách của Nhóm Noda.</a:t>
            </a:r>
            <a:endParaRPr lang="ja-JP" altLang="en-US" sz="2800" dirty="0">
              <a:solidFill>
                <a:srgbClr val="FF0000"/>
              </a:solidFill>
            </a:endParaRPr>
          </a:p>
        </p:txBody>
      </p:sp>
    </p:spTree>
    <p:extLst>
      <p:ext uri="{BB962C8B-B14F-4D97-AF65-F5344CB8AC3E}">
        <p14:creationId xmlns:p14="http://schemas.microsoft.com/office/powerpoint/2010/main" val="2865008036"/>
      </p:ext>
    </p:extLst>
  </p:cSld>
  <p:clrMapOvr>
    <a:masterClrMapping/>
  </p:clrMapOvr>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19599</TotalTime>
  <Words>248</Words>
  <Application>Microsoft Office PowerPoint</Application>
  <PresentationFormat>A4 210 x 297 mm</PresentationFormat>
  <Paragraphs>85</Paragraphs>
  <Slides>5</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5</vt:i4>
      </vt:variant>
    </vt:vector>
  </HeadingPairs>
  <TitlesOfParts>
    <vt:vector size="21" baseType="lpstr">
      <vt:lpstr>Arial Unicode MS</vt:lpstr>
      <vt:lpstr>BIZ UDPゴシック</vt:lpstr>
      <vt:lpstr>HGSｺﾞｼｯｸE</vt:lpstr>
      <vt:lpstr>ＭＳ Ｐゴシック</vt:lpstr>
      <vt:lpstr>ＭＳ Ｐゴシック</vt:lpstr>
      <vt:lpstr>ＭＳ ゴシック</vt:lpstr>
      <vt:lpstr>ＭＳ 明朝</vt:lpstr>
      <vt:lpstr>Yu Gothic</vt:lpstr>
      <vt:lpstr>Yu Gothic</vt:lpstr>
      <vt:lpstr>Arial</vt:lpstr>
      <vt:lpstr>Calibri</vt:lpstr>
      <vt:lpstr>Century</vt:lpstr>
      <vt:lpstr>Symbol</vt:lpstr>
      <vt:lpstr>Times New Roman</vt:lpstr>
      <vt:lpstr>Wingdings</vt:lpstr>
      <vt:lpstr>Default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492</cp:revision>
  <cp:lastPrinted>2020-04-16T09:18:18Z</cp:lastPrinted>
  <dcterms:created xsi:type="dcterms:W3CDTF">2012-03-22T07:34:34Z</dcterms:created>
  <dcterms:modified xsi:type="dcterms:W3CDTF">2023-09-01T07:41:40Z</dcterms:modified>
</cp:coreProperties>
</file>