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3" r:id="rId1"/>
  </p:sldMasterIdLst>
  <p:notesMasterIdLst>
    <p:notesMasterId r:id="rId9"/>
  </p:notesMasterIdLst>
  <p:sldIdLst>
    <p:sldId id="430" r:id="rId2"/>
    <p:sldId id="431" r:id="rId3"/>
    <p:sldId id="426" r:id="rId4"/>
    <p:sldId id="427" r:id="rId5"/>
    <p:sldId id="433" r:id="rId6"/>
    <p:sldId id="428" r:id="rId7"/>
    <p:sldId id="429" r:id="rId8"/>
  </p:sldIdLst>
  <p:sldSz cx="9906000" cy="6858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田 裕紀" initials="野田" lastIdx="1" clrIdx="0">
    <p:extLst>
      <p:ext uri="{19B8F6BF-5375-455C-9EA6-DF929625EA0E}">
        <p15:presenceInfo xmlns:p15="http://schemas.microsoft.com/office/powerpoint/2012/main" userId="c1062223858394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949"/>
    <a:srgbClr val="F7F8F2"/>
    <a:srgbClr val="C5FFCC"/>
    <a:srgbClr val="EBF9FF"/>
    <a:srgbClr val="EFFED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89" d="100"/>
          <a:sy n="89" d="100"/>
        </p:scale>
        <p:origin x="116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commentAuthors" Target="commentAuthor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themeOverride" Target="../theme/themeOverride1.xml"/><Relationship Id="rId4"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themeOverride" Target="../theme/themeOverride2.xml"/><Relationship Id="rId4"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ja-JP" altLang="en-US" sz="1600" b="1" dirty="0" smtClean="0"/>
              <a:t>陶技研売上ﾁｬｰｼﾞ</a:t>
            </a:r>
            <a:endParaRPr lang="ja-JP" altLang="en-US" sz="1600" b="1" dirty="0"/>
          </a:p>
        </c:rich>
      </c:tx>
      <c:layout>
        <c:manualLayout>
          <c:xMode val="edge"/>
          <c:yMode val="edge"/>
          <c:x val="0.34609685174795307"/>
          <c:y val="2.09944621537777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売上</c:v>
                </c:pt>
              </c:strCache>
            </c:strRef>
          </c:tx>
          <c:spPr>
            <a:solidFill>
              <a:schemeClr val="accent1"/>
            </a:solidFill>
            <a:ln>
              <a:noFill/>
            </a:ln>
            <a:effectLst/>
          </c:spPr>
          <c:invertIfNegative val="0"/>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Sheet1!$B$2:$B$12</c:f>
              <c:numCache>
                <c:formatCode>General</c:formatCode>
                <c:ptCount val="11"/>
                <c:pt idx="0">
                  <c:v>3289540</c:v>
                </c:pt>
                <c:pt idx="1">
                  <c:v>5411230</c:v>
                </c:pt>
                <c:pt idx="2">
                  <c:v>5090020</c:v>
                </c:pt>
                <c:pt idx="3">
                  <c:v>4324540</c:v>
                </c:pt>
                <c:pt idx="4">
                  <c:v>6076420</c:v>
                </c:pt>
                <c:pt idx="5">
                  <c:v>5960220</c:v>
                </c:pt>
                <c:pt idx="6">
                  <c:v>5268370</c:v>
                </c:pt>
                <c:pt idx="7">
                  <c:v>4321020</c:v>
                </c:pt>
                <c:pt idx="8">
                  <c:v>4705450</c:v>
                </c:pt>
                <c:pt idx="9">
                  <c:v>3942940</c:v>
                </c:pt>
                <c:pt idx="10">
                  <c:v>4972850</c:v>
                </c:pt>
              </c:numCache>
            </c:numRef>
          </c:val>
        </c:ser>
        <c:dLbls>
          <c:showLegendKey val="0"/>
          <c:showVal val="0"/>
          <c:showCatName val="0"/>
          <c:showSerName val="0"/>
          <c:showPercent val="0"/>
          <c:showBubbleSize val="0"/>
        </c:dLbls>
        <c:gapWidth val="219"/>
        <c:overlap val="-27"/>
        <c:axId val="1157069632"/>
        <c:axId val="1157060384"/>
      </c:barChart>
      <c:lineChart>
        <c:grouping val="standard"/>
        <c:varyColors val="0"/>
        <c:ser>
          <c:idx val="1"/>
          <c:order val="1"/>
          <c:tx>
            <c:strRef>
              <c:f>Sheet1!$C$1</c:f>
              <c:strCache>
                <c:ptCount val="1"/>
                <c:pt idx="0">
                  <c:v>ﾁｬｰｼﾞ比率</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Sheet1!$A$2:$A$12</c:f>
              <c:strCache>
                <c:ptCount val="11"/>
                <c:pt idx="0">
                  <c:v>10月</c:v>
                </c:pt>
                <c:pt idx="1">
                  <c:v>11月</c:v>
                </c:pt>
                <c:pt idx="2">
                  <c:v>12月</c:v>
                </c:pt>
                <c:pt idx="3">
                  <c:v>1月</c:v>
                </c:pt>
                <c:pt idx="4">
                  <c:v>2月</c:v>
                </c:pt>
                <c:pt idx="5">
                  <c:v>3月</c:v>
                </c:pt>
                <c:pt idx="6">
                  <c:v>4月</c:v>
                </c:pt>
                <c:pt idx="7">
                  <c:v>5月</c:v>
                </c:pt>
                <c:pt idx="8">
                  <c:v>6月</c:v>
                </c:pt>
                <c:pt idx="9">
                  <c:v>7月</c:v>
                </c:pt>
                <c:pt idx="10">
                  <c:v>8月</c:v>
                </c:pt>
              </c:strCache>
            </c:strRef>
          </c:cat>
          <c:val>
            <c:numRef>
              <c:f>Sheet1!$C$2:$C$12</c:f>
              <c:numCache>
                <c:formatCode>0%</c:formatCode>
                <c:ptCount val="11"/>
                <c:pt idx="0">
                  <c:v>0.6494008488796762</c:v>
                </c:pt>
                <c:pt idx="1">
                  <c:v>1.0826790716286514</c:v>
                </c:pt>
                <c:pt idx="2">
                  <c:v>0.95695055461552925</c:v>
                </c:pt>
                <c:pt idx="3">
                  <c:v>0.91962573099415201</c:v>
                </c:pt>
                <c:pt idx="4">
                  <c:v>1.1897053352912383</c:v>
                </c:pt>
                <c:pt idx="5">
                  <c:v>1.1524013921113689</c:v>
                </c:pt>
                <c:pt idx="6">
                  <c:v>0.99836460109910941</c:v>
                </c:pt>
                <c:pt idx="7">
                  <c:v>1.0692947290274684</c:v>
                </c:pt>
                <c:pt idx="8">
                  <c:v>0.97663968451639693</c:v>
                </c:pt>
                <c:pt idx="9">
                  <c:v>0.71275126536514821</c:v>
                </c:pt>
                <c:pt idx="10">
                  <c:v>0.96145223207807629</c:v>
                </c:pt>
              </c:numCache>
            </c:numRef>
          </c:val>
          <c:smooth val="0"/>
        </c:ser>
        <c:dLbls>
          <c:showLegendKey val="0"/>
          <c:showVal val="0"/>
          <c:showCatName val="0"/>
          <c:showSerName val="0"/>
          <c:showPercent val="0"/>
          <c:showBubbleSize val="0"/>
        </c:dLbls>
        <c:marker val="1"/>
        <c:smooth val="0"/>
        <c:axId val="1157055488"/>
        <c:axId val="1157069088"/>
      </c:lineChart>
      <c:catAx>
        <c:axId val="115706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0384"/>
        <c:crosses val="autoZero"/>
        <c:auto val="1"/>
        <c:lblAlgn val="ctr"/>
        <c:lblOffset val="100"/>
        <c:noMultiLvlLbl val="0"/>
      </c:catAx>
      <c:valAx>
        <c:axId val="1157060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9632"/>
        <c:crosses val="autoZero"/>
        <c:crossBetween val="between"/>
      </c:valAx>
      <c:valAx>
        <c:axId val="115706908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5488"/>
        <c:crosses val="max"/>
        <c:crossBetween val="between"/>
      </c:valAx>
      <c:catAx>
        <c:axId val="1157055488"/>
        <c:scaling>
          <c:orientation val="minMax"/>
        </c:scaling>
        <c:delete val="1"/>
        <c:axPos val="b"/>
        <c:numFmt formatCode="General" sourceLinked="1"/>
        <c:majorTickMark val="out"/>
        <c:minorTickMark val="none"/>
        <c:tickLblPos val="nextTo"/>
        <c:crossAx val="1157069088"/>
        <c:crosses val="autoZero"/>
        <c:auto val="1"/>
        <c:lblAlgn val="ctr"/>
        <c:lblOffset val="100"/>
        <c:noMultiLvlLbl val="0"/>
      </c:catAx>
      <c:spPr>
        <a:noFill/>
        <a:ln>
          <a:noFill/>
        </a:ln>
        <a:effectLst/>
      </c:spPr>
    </c:plotArea>
    <c:legend>
      <c:legendPos val="b"/>
      <c:layout>
        <c:manualLayout>
          <c:xMode val="edge"/>
          <c:yMode val="edge"/>
          <c:x val="0.66410907704801714"/>
          <c:y val="2.2216548588618362E-2"/>
          <c:w val="0.32223151014548196"/>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400" dirty="0"/>
              <a:t>9</a:t>
            </a:r>
            <a:r>
              <a:rPr lang="ja-JP" altLang="en-US" sz="1400" dirty="0"/>
              <a:t>月度個人別結果</a:t>
            </a:r>
          </a:p>
        </c:rich>
      </c:tx>
      <c:layout>
        <c:manualLayout>
          <c:xMode val="edge"/>
          <c:yMode val="edge"/>
          <c:x val="0.37362675996679146"/>
          <c:y val="1.86537816563845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2913670166229221"/>
          <c:y val="0.11845814428973631"/>
          <c:w val="0.76705993000874895"/>
          <c:h val="0.62550200714051241"/>
        </c:manualLayout>
      </c:layout>
      <c:barChart>
        <c:barDir val="col"/>
        <c:grouping val="clustered"/>
        <c:varyColors val="0"/>
        <c:ser>
          <c:idx val="0"/>
          <c:order val="0"/>
          <c:tx>
            <c:strRef>
              <c:f>'2023.9グラフ'!$A$37</c:f>
              <c:strCache>
                <c:ptCount val="1"/>
                <c:pt idx="0">
                  <c:v>金額Ｐ</c:v>
                </c:pt>
              </c:strCache>
            </c:strRef>
          </c:tx>
          <c:spPr>
            <a:solidFill>
              <a:schemeClr val="accent1"/>
            </a:solidFill>
            <a:ln>
              <a:noFill/>
            </a:ln>
            <a:effectLst/>
          </c:spPr>
          <c:invertIfNegative val="0"/>
          <c:cat>
            <c:strRef>
              <c:f>'2023.9グラフ'!$B$36:$K$36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'2023.9グラフ'!$B$37:$K$37</c:f>
              <c:numCache>
                <c:formatCode>#,##0_ ;[Red]\-#,##0\ </c:formatCode>
                <c:ptCount val="10"/>
                <c:pt idx="0">
                  <c:v>256240</c:v>
                </c:pt>
                <c:pt idx="1">
                  <c:v>595500</c:v>
                </c:pt>
                <c:pt idx="2">
                  <c:v>489872</c:v>
                </c:pt>
                <c:pt idx="3">
                  <c:v>505893</c:v>
                </c:pt>
                <c:pt idx="4">
                  <c:v>196000</c:v>
                </c:pt>
                <c:pt idx="5">
                  <c:v>0</c:v>
                </c:pt>
                <c:pt idx="6">
                  <c:v>322654</c:v>
                </c:pt>
                <c:pt idx="7">
                  <c:v>350460</c:v>
                </c:pt>
                <c:pt idx="8">
                  <c:v>266720</c:v>
                </c:pt>
                <c:pt idx="9">
                  <c:v>156919</c:v>
                </c:pt>
              </c:numCache>
            </c:numRef>
          </c:val>
        </c:ser>
        <c:dLbls>
          <c:showLegendKey val="0"/>
          <c:showVal val="0"/>
          <c:showCatName val="0"/>
          <c:showSerName val="0"/>
          <c:showPercent val="0"/>
          <c:showBubbleSize val="0"/>
        </c:dLbls>
        <c:gapWidth val="219"/>
        <c:overlap val="-27"/>
        <c:axId val="1157068544"/>
        <c:axId val="1157056032"/>
      </c:barChart>
      <c:lineChart>
        <c:grouping val="standard"/>
        <c:varyColors val="0"/>
        <c:ser>
          <c:idx val="1"/>
          <c:order val="1"/>
          <c:tx>
            <c:strRef>
              <c:f>'2023.9グラフ'!$A$38</c:f>
              <c:strCache>
                <c:ptCount val="1"/>
                <c:pt idx="0">
                  <c:v>チャージ</c:v>
                </c:pt>
              </c:strCache>
            </c:strRef>
          </c:tx>
          <c:spPr>
            <a:ln w="28575" cap="rnd">
              <a:solidFill>
                <a:schemeClr val="accent2"/>
              </a:solidFill>
              <a:round/>
            </a:ln>
            <a:effectLst/>
          </c:spPr>
          <c:marker>
            <c:symbol val="none"/>
          </c:marker>
          <c:cat>
            <c:strRef>
              <c:f>'2023.9グラフ'!$B$36:$L$36</c:f>
              <c:strCache>
                <c:ptCount val="10"/>
                <c:pt idx="0">
                  <c:v>A君</c:v>
                </c:pt>
                <c:pt idx="1">
                  <c:v>B君</c:v>
                </c:pt>
                <c:pt idx="2">
                  <c:v>C君</c:v>
                </c:pt>
                <c:pt idx="3">
                  <c:v>D君</c:v>
                </c:pt>
                <c:pt idx="4">
                  <c:v>F君</c:v>
                </c:pt>
                <c:pt idx="5">
                  <c:v>G君</c:v>
                </c:pt>
                <c:pt idx="6">
                  <c:v>H君</c:v>
                </c:pt>
                <c:pt idx="7">
                  <c:v>I君</c:v>
                </c:pt>
                <c:pt idx="8">
                  <c:v>J君</c:v>
                </c:pt>
                <c:pt idx="9">
                  <c:v>K君</c:v>
                </c:pt>
              </c:strCache>
            </c:strRef>
          </c:cat>
          <c:val>
            <c:numRef>
              <c:f>'2023.9グラフ'!$B$38:$L$38</c:f>
              <c:numCache>
                <c:formatCode>0%</c:formatCode>
                <c:ptCount val="11"/>
                <c:pt idx="0">
                  <c:v>0.68066666666666664</c:v>
                </c:pt>
                <c:pt idx="1">
                  <c:v>1.1153333333333333</c:v>
                </c:pt>
                <c:pt idx="2">
                  <c:v>0.88733333333333331</c:v>
                </c:pt>
                <c:pt idx="3">
                  <c:v>0.99199999999999999</c:v>
                </c:pt>
                <c:pt idx="4">
                  <c:v>0.42966666666666664</c:v>
                </c:pt>
                <c:pt idx="5">
                  <c:v>0</c:v>
                </c:pt>
                <c:pt idx="6">
                  <c:v>0.71699999999999997</c:v>
                </c:pt>
                <c:pt idx="7">
                  <c:v>0.66766666666666663</c:v>
                </c:pt>
                <c:pt idx="8">
                  <c:v>0.48333333333333334</c:v>
                </c:pt>
                <c:pt idx="9">
                  <c:v>0.34399999999999997</c:v>
                </c:pt>
              </c:numCache>
            </c:numRef>
          </c:val>
          <c:smooth val="0"/>
        </c:ser>
        <c:dLbls>
          <c:showLegendKey val="0"/>
          <c:showVal val="0"/>
          <c:showCatName val="0"/>
          <c:showSerName val="0"/>
          <c:showPercent val="0"/>
          <c:showBubbleSize val="0"/>
        </c:dLbls>
        <c:marker val="1"/>
        <c:smooth val="0"/>
        <c:axId val="1157059840"/>
        <c:axId val="1157056576"/>
      </c:lineChart>
      <c:catAx>
        <c:axId val="115706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56032"/>
        <c:crosses val="autoZero"/>
        <c:auto val="1"/>
        <c:lblAlgn val="ctr"/>
        <c:lblOffset val="100"/>
        <c:noMultiLvlLbl val="0"/>
      </c:catAx>
      <c:valAx>
        <c:axId val="1157056032"/>
        <c:scaling>
          <c:orientation val="minMax"/>
        </c:scaling>
        <c:delete val="0"/>
        <c:axPos val="l"/>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068544"/>
        <c:crosses val="autoZero"/>
        <c:crossBetween val="between"/>
      </c:valAx>
      <c:valAx>
        <c:axId val="11570565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157059840"/>
        <c:crosses val="max"/>
        <c:crossBetween val="between"/>
      </c:valAx>
      <c:catAx>
        <c:axId val="1157059840"/>
        <c:scaling>
          <c:orientation val="minMax"/>
        </c:scaling>
        <c:delete val="1"/>
        <c:axPos val="b"/>
        <c:numFmt formatCode="General" sourceLinked="1"/>
        <c:majorTickMark val="out"/>
        <c:minorTickMark val="none"/>
        <c:tickLblPos val="nextTo"/>
        <c:crossAx val="1157056576"/>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legend>
      <c:legendPos val="b"/>
      <c:layout>
        <c:manualLayout>
          <c:xMode val="edge"/>
          <c:yMode val="edge"/>
          <c:x val="0.69421646532590087"/>
          <c:y val="0.19441481811704436"/>
          <c:w val="0.18178741464902323"/>
          <c:h val="0.11725631692010127"/>
        </c:manualLayout>
      </c:layout>
      <c:overlay val="0"/>
      <c:spPr>
        <a:noFill/>
        <a:ln>
          <a:solidFill>
            <a:srgbClr val="000000"/>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5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565"/>
          </a:xfrm>
          <a:prstGeom prst="rect">
            <a:avLst/>
          </a:prstGeom>
        </p:spPr>
        <p:txBody>
          <a:bodyPr vert="horz" lIns="91440" tIns="45720" rIns="91440" bIns="45720" rtlCol="0"/>
          <a:lstStyle>
            <a:lvl1pPr algn="r">
              <a:defRPr sz="1200"/>
            </a:lvl1pPr>
          </a:lstStyle>
          <a:p>
            <a:fld id="{DC1CCC5A-8BC4-4010-9678-047187EC1C53}" type="datetimeFigureOut">
              <a:rPr kumimoji="1" lang="ja-JP" altLang="en-US" smtClean="0"/>
              <a:t>2023/9/29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2708"/>
            <a:ext cx="5445760" cy="39150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3"/>
            <a:ext cx="2949787" cy="4985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773"/>
            <a:ext cx="2949787" cy="498565"/>
          </a:xfrm>
          <a:prstGeom prst="rect">
            <a:avLst/>
          </a:prstGeom>
        </p:spPr>
        <p:txBody>
          <a:bodyPr vert="horz" lIns="91440" tIns="45720" rIns="91440" bIns="45720" rtlCol="0" anchor="b"/>
          <a:lstStyle>
            <a:lvl1pPr algn="r">
              <a:defRPr sz="1200"/>
            </a:lvl1pPr>
          </a:lstStyle>
          <a:p>
            <a:fld id="{AA649C05-C4C2-421E-BBEF-E452DF73EDC2}" type="slidenum">
              <a:rPr kumimoji="1" lang="ja-JP" altLang="en-US" smtClean="0"/>
              <a:t>‹#›</a:t>
            </a:fld>
            <a:endParaRPr kumimoji="1" lang="ja-JP" altLang="en-US"/>
          </a:p>
        </p:txBody>
      </p:sp>
    </p:spTree>
    <p:extLst>
      <p:ext uri="{BB962C8B-B14F-4D97-AF65-F5344CB8AC3E}">
        <p14:creationId xmlns:p14="http://schemas.microsoft.com/office/powerpoint/2010/main" val="256285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1</a:t>
            </a:fld>
            <a:endParaRPr kumimoji="1" lang="ja-JP" altLang="en-US"/>
          </a:p>
        </p:txBody>
      </p:sp>
    </p:spTree>
    <p:extLst>
      <p:ext uri="{BB962C8B-B14F-4D97-AF65-F5344CB8AC3E}">
        <p14:creationId xmlns:p14="http://schemas.microsoft.com/office/powerpoint/2010/main" val="53279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2</a:t>
            </a:fld>
            <a:endParaRPr kumimoji="1" lang="ja-JP" altLang="en-US"/>
          </a:p>
        </p:txBody>
      </p:sp>
    </p:spTree>
    <p:extLst>
      <p:ext uri="{BB962C8B-B14F-4D97-AF65-F5344CB8AC3E}">
        <p14:creationId xmlns:p14="http://schemas.microsoft.com/office/powerpoint/2010/main" val="4270439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3</a:t>
            </a:fld>
            <a:endParaRPr kumimoji="1" lang="ja-JP" altLang="en-US"/>
          </a:p>
        </p:txBody>
      </p:sp>
    </p:spTree>
    <p:extLst>
      <p:ext uri="{BB962C8B-B14F-4D97-AF65-F5344CB8AC3E}">
        <p14:creationId xmlns:p14="http://schemas.microsoft.com/office/powerpoint/2010/main" val="426399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4</a:t>
            </a:fld>
            <a:endParaRPr kumimoji="1" lang="ja-JP" altLang="en-US"/>
          </a:p>
        </p:txBody>
      </p:sp>
    </p:spTree>
    <p:extLst>
      <p:ext uri="{BB962C8B-B14F-4D97-AF65-F5344CB8AC3E}">
        <p14:creationId xmlns:p14="http://schemas.microsoft.com/office/powerpoint/2010/main" val="989025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5</a:t>
            </a:fld>
            <a:endParaRPr kumimoji="1" lang="ja-JP" altLang="en-US"/>
          </a:p>
        </p:txBody>
      </p:sp>
    </p:spTree>
    <p:extLst>
      <p:ext uri="{BB962C8B-B14F-4D97-AF65-F5344CB8AC3E}">
        <p14:creationId xmlns:p14="http://schemas.microsoft.com/office/powerpoint/2010/main" val="154492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368800" y="863600"/>
            <a:ext cx="3363913" cy="2328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9C05-C4C2-421E-BBEF-E452DF73EDC2}" type="slidenum">
              <a:rPr kumimoji="1" lang="ja-JP" altLang="en-US" smtClean="0"/>
              <a:t>6</a:t>
            </a:fld>
            <a:endParaRPr kumimoji="1" lang="ja-JP" altLang="en-US"/>
          </a:p>
        </p:txBody>
      </p:sp>
    </p:spTree>
    <p:extLst>
      <p:ext uri="{BB962C8B-B14F-4D97-AF65-F5344CB8AC3E}">
        <p14:creationId xmlns:p14="http://schemas.microsoft.com/office/powerpoint/2010/main" val="254753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en-US" dirty="0"/>
              <a:t>Enter your subtitle here</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en-US" dirty="0"/>
              <a:t>Enter your title here</a:t>
            </a:r>
            <a:endParaRPr lang="en-GB" dirty="0"/>
          </a:p>
        </p:txBody>
      </p:sp>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en-US" dirty="0"/>
              <a:t>Enter date here</a:t>
            </a:r>
            <a:endParaRPr lang="en-GB" dirty="0"/>
          </a:p>
        </p:txBody>
      </p:sp>
      <p:sp>
        <p:nvSpPr>
          <p:cNvPr id="20" name="Text Placeholder 18"/>
          <p:cNvSpPr>
            <a:spLocks noGrp="1"/>
          </p:cNvSpPr>
          <p:nvPr>
            <p:ph type="body" sz="quarter" idx="14"/>
          </p:nvPr>
        </p:nvSpPr>
        <p:spPr>
          <a:xfrm>
            <a:off x="7269673" y="5069879"/>
            <a:ext cx="2448272" cy="1223417"/>
          </a:xfrm>
          <a:prstGeom prst="rect">
            <a:avLst/>
          </a:prstGeom>
        </p:spPr>
        <p:txBody>
          <a:bodyPr anchor="ctr" anchorCtr="0"/>
          <a:lstStyle>
            <a:lvl1pPr algn="r">
              <a:defRPr sz="1200" baseline="0"/>
            </a:lvl1pPr>
          </a:lstStyle>
          <a:p>
            <a:pPr lvl="0"/>
            <a:endParaRPr lang="en-GB" dirty="0"/>
          </a:p>
        </p:txBody>
      </p:sp>
      <p:sp>
        <p:nvSpPr>
          <p:cNvPr id="21" name="Text Box 11"/>
          <p:cNvSpPr txBox="1">
            <a:spLocks noChangeArrowheads="1"/>
          </p:cNvSpPr>
          <p:nvPr userDrawn="1"/>
        </p:nvSpPr>
        <p:spPr bwMode="ltGray">
          <a:xfrm>
            <a:off x="7374881" y="6314836"/>
            <a:ext cx="2237857" cy="2769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a:t>
            </a:r>
            <a:r>
              <a:rPr kumimoji="0" lang="en-GB" altLang="ja-JP" sz="900" baseline="0" dirty="0" smtClean="0">
                <a:ea typeface="ＭＳ Ｐゴシック" pitchFamily="50" charset="-128"/>
                <a:cs typeface="Arial" charset="0"/>
              </a:rPr>
              <a:t>CONFIDENTIAL</a:t>
            </a:r>
          </a:p>
          <a:p>
            <a:pPr algn="r">
              <a:defRPr/>
            </a:pPr>
            <a:r>
              <a:rPr kumimoji="0" lang="en-US" altLang="ja-JP" sz="900" baseline="0" dirty="0" smtClean="0">
                <a:ea typeface="ＭＳ Ｐゴシック" pitchFamily="50" charset="-128"/>
                <a:cs typeface="Arial" charset="0"/>
              </a:rPr>
              <a:t>NODAGROP</a:t>
            </a:r>
            <a:endParaRPr kumimoji="0" lang="en-GB" altLang="ja-JP" sz="900" baseline="0" dirty="0">
              <a:ea typeface="ＭＳ Ｐゴシック" pitchFamily="50" charset="-128"/>
              <a:cs typeface="Arial" charset="0"/>
            </a:endParaRP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Business Division</a:t>
            </a:r>
            <a:br>
              <a:rPr lang="en-US" dirty="0"/>
            </a:br>
            <a:r>
              <a:rPr lang="en-US" dirty="0"/>
              <a:t>Business Subdivision</a:t>
            </a:r>
            <a:br>
              <a:rPr lang="en-US" dirty="0"/>
            </a:br>
            <a:r>
              <a:rPr lang="en-US" dirty="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Author / Presenter name</a:t>
            </a:r>
            <a:br>
              <a:rPr lang="en-US" dirty="0"/>
            </a:br>
            <a:r>
              <a:rPr lang="en-US" dirty="0"/>
              <a:t>Author / Presenter name</a:t>
            </a:r>
            <a:endParaRPr lang="en-GB" dirty="0"/>
          </a:p>
        </p:txBody>
      </p:sp>
      <p:sp>
        <p:nvSpPr>
          <p:cNvPr id="14"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9" name="グループ化 18"/>
          <p:cNvGrpSpPr/>
          <p:nvPr userDrawn="1"/>
        </p:nvGrpSpPr>
        <p:grpSpPr>
          <a:xfrm>
            <a:off x="8162131" y="1398076"/>
            <a:ext cx="1671638" cy="360000"/>
            <a:chOff x="5257800" y="6925058"/>
            <a:chExt cx="2057400" cy="360000"/>
          </a:xfrm>
        </p:grpSpPr>
        <p:pic>
          <p:nvPicPr>
            <p:cNvPr id="24" name="図 23"/>
            <p:cNvPicPr>
              <a:picLocks noChangeAspect="1"/>
            </p:cNvPicPr>
            <p:nvPr userDrawn="1"/>
          </p:nvPicPr>
          <p:blipFill>
            <a:blip r:embed="rId2"/>
            <a:stretch>
              <a:fillRect/>
            </a:stretch>
          </p:blipFill>
          <p:spPr>
            <a:xfrm>
              <a:off x="5257800" y="6925058"/>
              <a:ext cx="958899" cy="360000"/>
            </a:xfrm>
            <a:prstGeom prst="rect">
              <a:avLst/>
            </a:prstGeom>
          </p:spPr>
        </p:pic>
        <p:sp>
          <p:nvSpPr>
            <p:cNvPr id="25" name="テキスト ボックス 2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8"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0" name="グループ化 9"/>
          <p:cNvGrpSpPr/>
          <p:nvPr userDrawn="1"/>
        </p:nvGrpSpPr>
        <p:grpSpPr>
          <a:xfrm>
            <a:off x="8162131" y="2748853"/>
            <a:ext cx="1671638" cy="360000"/>
            <a:chOff x="5257800" y="6925058"/>
            <a:chExt cx="2057400" cy="360000"/>
          </a:xfrm>
        </p:grpSpPr>
        <p:pic>
          <p:nvPicPr>
            <p:cNvPr id="11" name="図 10"/>
            <p:cNvPicPr>
              <a:picLocks noChangeAspect="1"/>
            </p:cNvPicPr>
            <p:nvPr userDrawn="1"/>
          </p:nvPicPr>
          <p:blipFill>
            <a:blip r:embed="rId2"/>
            <a:stretch>
              <a:fillRect/>
            </a:stretch>
          </p:blipFill>
          <p:spPr>
            <a:xfrm>
              <a:off x="5257800" y="6925058"/>
              <a:ext cx="958899" cy="360000"/>
            </a:xfrm>
            <a:prstGeom prst="rect">
              <a:avLst/>
            </a:prstGeom>
          </p:spPr>
        </p:pic>
        <p:sp>
          <p:nvSpPr>
            <p:cNvPr id="15" name="テキスト ボックス 1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2" name="グループ化 11"/>
          <p:cNvGrpSpPr/>
          <p:nvPr userDrawn="1"/>
        </p:nvGrpSpPr>
        <p:grpSpPr>
          <a:xfrm>
            <a:off x="8162131" y="2748853"/>
            <a:ext cx="1671638" cy="360000"/>
            <a:chOff x="5257800" y="6925058"/>
            <a:chExt cx="2057400" cy="360000"/>
          </a:xfrm>
        </p:grpSpPr>
        <p:pic>
          <p:nvPicPr>
            <p:cNvPr id="13" name="図 12"/>
            <p:cNvPicPr>
              <a:picLocks noChangeAspect="1"/>
            </p:cNvPicPr>
            <p:nvPr userDrawn="1"/>
          </p:nvPicPr>
          <p:blipFill>
            <a:blip r:embed="rId2"/>
            <a:stretch>
              <a:fillRect/>
            </a:stretch>
          </p:blipFill>
          <p:spPr>
            <a:xfrm>
              <a:off x="5257800" y="6925058"/>
              <a:ext cx="958899" cy="360000"/>
            </a:xfrm>
            <a:prstGeom prst="rect">
              <a:avLst/>
            </a:prstGeom>
          </p:spPr>
        </p:pic>
        <p:sp>
          <p:nvSpPr>
            <p:cNvPr id="14" name="テキスト ボックス 13"/>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ent 31_Complete 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95300" y="6377940"/>
            <a:ext cx="227838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9/29/2023</a:t>
            </a:fld>
            <a:endParaRPr lang="en-US"/>
          </a:p>
        </p:txBody>
      </p:sp>
      <p:sp>
        <p:nvSpPr>
          <p:cNvPr id="4" name="Holder 4"/>
          <p:cNvSpPr>
            <a:spLocks noGrp="1"/>
          </p:cNvSpPr>
          <p:nvPr>
            <p:ph type="sldNum" sz="quarter" idx="7"/>
          </p:nvPr>
        </p:nvSpPr>
        <p:spPr>
          <a:xfrm>
            <a:off x="9494180" y="6470108"/>
            <a:ext cx="200699" cy="128240"/>
          </a:xfrm>
          <a:prstGeom prst="rect">
            <a:avLst/>
          </a:prstGeom>
        </p:spPr>
        <p:txBody>
          <a:bodyPr lIns="0" tIns="0" rIns="0" bIns="0"/>
          <a:lstStyle>
            <a:lvl1pPr>
              <a:defRPr sz="900" b="0" i="0">
                <a:solidFill>
                  <a:srgbClr val="252525"/>
                </a:solidFill>
                <a:latin typeface="Yu Gothic"/>
                <a:cs typeface="Yu Gothic"/>
              </a:defRPr>
            </a:lvl1pPr>
          </a:lstStyle>
          <a:p>
            <a:pPr marL="28575">
              <a:lnSpc>
                <a:spcPts val="1046"/>
              </a:lnSpc>
            </a:pPr>
            <a:fld id="{81D60167-4931-47E6-BA6A-407CBD079E47}" type="slidenum">
              <a:rPr lang="en-US" altLang="ja-JP" smtClean="0"/>
              <a:pPr marL="28575">
                <a:lnSpc>
                  <a:spcPts val="1046"/>
                </a:lnSpc>
              </a:pPr>
              <a:t>‹#›</a:t>
            </a:fld>
            <a:endParaRPr lang="en-US" altLang="ja-JP" dirty="0"/>
          </a:p>
        </p:txBody>
      </p:sp>
    </p:spTree>
    <p:extLst>
      <p:ext uri="{BB962C8B-B14F-4D97-AF65-F5344CB8AC3E}">
        <p14:creationId xmlns:p14="http://schemas.microsoft.com/office/powerpoint/2010/main" val="3860413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en-GB" sz="1800" b="1" baseline="0" dirty="0">
                <a:ea typeface="MS PGothic" pitchFamily="34" charset="-128"/>
              </a:rPr>
              <a:t>Table of contents</a:t>
            </a:r>
          </a:p>
        </p:txBody>
      </p:sp>
      <p:sp>
        <p:nvSpPr>
          <p:cNvPr id="3"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2000" b="1" baseline="0" dirty="0">
                <a:solidFill>
                  <a:schemeClr val="tx1"/>
                </a:solidFill>
                <a:latin typeface="+mj-lt"/>
                <a:ea typeface="MS PGothic" pitchFamily="34" charset="-128"/>
                <a:cs typeface="Arial Unicode MS" pitchFamily="34" charset="-128"/>
              </a:defRPr>
            </a:lvl1pPr>
          </a:lstStyle>
          <a:p>
            <a:r>
              <a:rPr lang="en-GB" dirty="0"/>
              <a:t>Main text</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 Type="http://schemas.openxmlformats.org/officeDocument/2006/relationships/slideLayout" Target="../slideLayouts/slideLayout2.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 Type="http://schemas.openxmlformats.org/officeDocument/2006/relationships/slideLayout" Target="../slideLayouts/slideLayout3.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theme" Target="../theme/theme1.xml"/><Relationship Id="rId38" Type="http://schemas.openxmlformats.org/officeDocument/2006/relationships/image" Target="../media/image1.png"/><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14" name="Rectangle 28"/>
          <p:cNvSpPr>
            <a:spLocks noChangeArrowheads="1"/>
          </p:cNvSpPr>
          <p:nvPr/>
        </p:nvSpPr>
        <p:spPr bwMode="auto">
          <a:xfrm>
            <a:off x="0" y="864144"/>
            <a:ext cx="8312150" cy="108000"/>
          </a:xfrm>
          <a:prstGeom prst="rect">
            <a:avLst/>
          </a:prstGeom>
          <a:solidFill>
            <a:srgbClr val="92D05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002060"/>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grpSp>
        <p:nvGrpSpPr>
          <p:cNvPr id="7" name="グループ化 6"/>
          <p:cNvGrpSpPr/>
          <p:nvPr userDrawn="1"/>
        </p:nvGrpSpPr>
        <p:grpSpPr>
          <a:xfrm>
            <a:off x="4117181" y="6410225"/>
            <a:ext cx="1671638" cy="360000"/>
            <a:chOff x="5257800" y="6925058"/>
            <a:chExt cx="2057400" cy="360000"/>
          </a:xfrm>
        </p:grpSpPr>
        <p:pic>
          <p:nvPicPr>
            <p:cNvPr id="8" name="図 7"/>
            <p:cNvPicPr>
              <a:picLocks noChangeAspect="1"/>
            </p:cNvPicPr>
            <p:nvPr userDrawn="1"/>
          </p:nvPicPr>
          <p:blipFill>
            <a:blip r:embed="rId38"/>
            <a:stretch>
              <a:fillRect/>
            </a:stretch>
          </p:blipFill>
          <p:spPr>
            <a:xfrm>
              <a:off x="5257800" y="6925058"/>
              <a:ext cx="958899" cy="360000"/>
            </a:xfrm>
            <a:prstGeom prst="rect">
              <a:avLst/>
            </a:prstGeom>
          </p:spPr>
        </p:pic>
        <p:sp>
          <p:nvSpPr>
            <p:cNvPr id="10" name="テキスト ボックス 9"/>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754" r:id="rId1"/>
    <p:sldLayoutId id="2147483751" r:id="rId2"/>
    <p:sldLayoutId id="2147483752" r:id="rId3"/>
    <p:sldLayoutId id="2147483753" r:id="rId4"/>
    <p:sldLayoutId id="2147483750" r:id="rId5"/>
    <p:sldLayoutId id="2147483739" r:id="rId6"/>
    <p:sldLayoutId id="2147483712" r:id="rId7"/>
    <p:sldLayoutId id="2147483710" r:id="rId8"/>
    <p:sldLayoutId id="2147483735" r:id="rId9"/>
    <p:sldLayoutId id="2147483736" r:id="rId10"/>
    <p:sldLayoutId id="2147483727" r:id="rId11"/>
    <p:sldLayoutId id="2147483728" r:id="rId12"/>
    <p:sldLayoutId id="2147483726" r:id="rId13"/>
    <p:sldLayoutId id="2147483729" r:id="rId14"/>
    <p:sldLayoutId id="2147483730" r:id="rId15"/>
    <p:sldLayoutId id="2147483731" r:id="rId16"/>
    <p:sldLayoutId id="2147483732" r:id="rId17"/>
    <p:sldLayoutId id="2147483733" r:id="rId18"/>
    <p:sldLayoutId id="2147483734" r:id="rId19"/>
    <p:sldLayoutId id="2147483742" r:id="rId20"/>
    <p:sldLayoutId id="2147483743" r:id="rId21"/>
    <p:sldLayoutId id="2147483744" r:id="rId22"/>
    <p:sldLayoutId id="2147483745" r:id="rId23"/>
    <p:sldLayoutId id="2147483746" r:id="rId24"/>
    <p:sldLayoutId id="2147483747" r:id="rId25"/>
    <p:sldLayoutId id="2147483755" r:id="rId26"/>
    <p:sldLayoutId id="2147483756" r:id="rId27"/>
    <p:sldLayoutId id="2147483757" r:id="rId28"/>
    <p:sldLayoutId id="2147483758" r:id="rId29"/>
    <p:sldLayoutId id="2147483759" r:id="rId30"/>
    <p:sldLayoutId id="2147483760" r:id="rId31"/>
    <p:sldLayoutId id="2147483761" r:id="rId32"/>
    <p:sldLayoutId id="2147483748" r:id="rId33"/>
    <p:sldLayoutId id="2147483749" r:id="rId34"/>
    <p:sldLayoutId id="2147483762" r:id="rId35"/>
    <p:sldLayoutId id="2147483763" r:id="rId36"/>
  </p:sldLayoutIdLst>
  <p:timing>
    <p:tnLst>
      <p:par>
        <p:cTn id="1" dur="indefinite" restart="never" nodeType="tmRoot"/>
      </p:par>
    </p:tnLst>
  </p:timing>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4.jpe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4664"/>
            <a:ext cx="9906000" cy="5832648"/>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chemeClr val="bg1"/>
          </a:solidFill>
        </p:spPr>
        <p:txBody>
          <a:bodyPr wrap="square" lIns="0" tIns="0" rIns="0" bIns="0" rtlCol="0"/>
          <a:lstStyle/>
          <a:p>
            <a:endParaRPr sz="1350"/>
          </a:p>
        </p:txBody>
      </p:sp>
      <p:grpSp>
        <p:nvGrpSpPr>
          <p:cNvPr id="24" name="グループ化 23"/>
          <p:cNvGrpSpPr/>
          <p:nvPr/>
        </p:nvGrpSpPr>
        <p:grpSpPr>
          <a:xfrm>
            <a:off x="2981181" y="2514600"/>
            <a:ext cx="3943350" cy="1454778"/>
            <a:chOff x="12725400" y="2209800"/>
            <a:chExt cx="5257800" cy="1939704"/>
          </a:xfrm>
          <a:solidFill>
            <a:srgbClr val="13392C"/>
          </a:solidFill>
        </p:grpSpPr>
        <p:grpSp>
          <p:nvGrpSpPr>
            <p:cNvPr id="23" name="グループ化 22"/>
            <p:cNvGrpSpPr/>
            <p:nvPr/>
          </p:nvGrpSpPr>
          <p:grpSpPr>
            <a:xfrm>
              <a:off x="12725400" y="2209800"/>
              <a:ext cx="5257800" cy="1939704"/>
              <a:chOff x="12725400" y="2209800"/>
              <a:chExt cx="5257800" cy="1939704"/>
            </a:xfrm>
            <a:grpFill/>
          </p:grpSpPr>
          <p:sp>
            <p:nvSpPr>
              <p:cNvPr id="9" name="正方形/長方形 8"/>
              <p:cNvSpPr/>
              <p:nvPr/>
            </p:nvSpPr>
            <p:spPr bwMode="auto">
              <a:xfrm>
                <a:off x="12725400" y="2209800"/>
                <a:ext cx="5257800" cy="1939704"/>
              </a:xfrm>
              <a:prstGeom prst="rect">
                <a:avLst/>
              </a:prstGeom>
              <a:grpFill/>
              <a:ln w="57150" cap="flat" cmpd="sng" algn="ctr">
                <a:solidFill>
                  <a:schemeClr val="tx1"/>
                </a:solidFill>
                <a:prstDash val="solid"/>
                <a:round/>
                <a:headEnd type="none" w="med" len="med"/>
                <a:tailEnd type="none" w="med" len="med"/>
              </a:ln>
              <a:effectLst/>
            </p:spPr>
            <p:txBody>
              <a:bodyPr vert="horz" wrap="square" lIns="27000" tIns="27000" rIns="27000" bIns="27000" numCol="1" rtlCol="0" anchor="ctr" anchorCtr="1" compatLnSpc="1">
                <a:prstTxWarp prst="textNoShape">
                  <a:avLst/>
                </a:prstTxWarp>
              </a:bodyPr>
              <a:lstStyle/>
              <a:p>
                <a:pPr algn="ctr" defTabSz="685800" eaLnBrk="0" fontAlgn="base" hangingPunct="0">
                  <a:spcBef>
                    <a:spcPct val="0"/>
                  </a:spcBef>
                  <a:spcAft>
                    <a:spcPct val="0"/>
                  </a:spcAft>
                </a:pPr>
                <a:endParaRPr kumimoji="0" lang="ja-JP" altLang="en-US" sz="900" b="1" dirty="0" err="1">
                  <a:latin typeface="Arial"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870" y="2880677"/>
                <a:ext cx="1286030" cy="677462"/>
              </a:xfrm>
              <a:prstGeom prst="rect">
                <a:avLst/>
              </a:prstGeom>
              <a:grpFill/>
            </p:spPr>
          </p:pic>
        </p:grpSp>
        <p:sp>
          <p:nvSpPr>
            <p:cNvPr id="17" name="テキスト ボックス 16"/>
            <p:cNvSpPr txBox="1"/>
            <p:nvPr/>
          </p:nvSpPr>
          <p:spPr>
            <a:xfrm>
              <a:off x="15011400" y="2880677"/>
              <a:ext cx="2667000" cy="738664"/>
            </a:xfrm>
            <a:prstGeom prst="rect">
              <a:avLst/>
            </a:prstGeom>
            <a:grpFill/>
          </p:spPr>
          <p:txBody>
            <a:bodyPr wrap="square" rtlCol="0">
              <a:spAutoFit/>
            </a:bodyPr>
            <a:lstStyle/>
            <a:p>
              <a:r>
                <a:t>ＮＯＤＡ</a:t>
              </a:r>
            </a:p>
          </p:txBody>
        </p:sp>
      </p:gr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56" y="4452355"/>
            <a:ext cx="1578989" cy="1257476"/>
          </a:xfrm>
          <a:prstGeom prst="rect">
            <a:avLst/>
          </a:prstGeom>
        </p:spPr>
      </p:pic>
      <p:sp>
        <p:nvSpPr>
          <p:cNvPr id="11" name="テキスト ボックス 10"/>
          <p:cNvSpPr txBox="1"/>
          <p:nvPr/>
        </p:nvSpPr>
        <p:spPr>
          <a:xfrm>
            <a:off x="2752724" y="4914901"/>
            <a:ext cx="5224611" cy="461665"/>
          </a:xfrm>
          <a:prstGeom prst="rect">
            <a:avLst/>
          </a:prstGeom>
          <a:noFill/>
        </p:spPr>
        <p:txBody>
          <a:bodyPr wrap="square" rtlCol="0">
            <a:spAutoFit/>
          </a:bodyPr>
          <a:lstStyle/>
          <a:p>
            <a:r>
              <a:t>NODA Group - Hội nghị công bố Chỉ đạo quản lý.</a:t>
            </a:r>
          </a:p>
        </p:txBody>
      </p:sp>
    </p:spTree>
    <p:extLst>
      <p:ext uri="{BB962C8B-B14F-4D97-AF65-F5344CB8AC3E}">
        <p14:creationId xmlns:p14="http://schemas.microsoft.com/office/powerpoint/2010/main" val="5845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0"/>
          </p:nvPr>
        </p:nvSpPr>
        <p:spPr>
          <a:xfrm>
            <a:off x="1490299" y="3737721"/>
            <a:ext cx="7219951" cy="498598"/>
          </a:xfrm>
        </p:spPr>
        <p:txBody>
          <a:bodyPr/>
          <a:lstStyle/>
          <a:p>
            <a:r>
              <a:t>陶技研</a:t>
            </a:r>
            <a:endParaRPr kumimoji="1" lang="ja-JP" altLang="en-US" sz="3200" dirty="0"/>
          </a:p>
        </p:txBody>
      </p:sp>
      <p:sp>
        <p:nvSpPr>
          <p:cNvPr id="7" name="タイトル 6"/>
          <p:cNvSpPr>
            <a:spLocks noGrp="1"/>
          </p:cNvSpPr>
          <p:nvPr>
            <p:ph type="title"/>
          </p:nvPr>
        </p:nvSpPr>
        <p:spPr>
          <a:xfrm>
            <a:off x="1490299" y="4290439"/>
            <a:ext cx="7219951" cy="349702"/>
          </a:xfrm>
        </p:spPr>
        <p:txBody>
          <a:bodyPr/>
          <a:lstStyle/>
          <a:p>
            <a:r>
              <a:t>1, Đại diện điều hành Noda Hiroki.</a:t>
            </a:r>
            <a:endParaRPr kumimoji="1" lang="ja-JP" altLang="en-US" sz="2400" dirty="0"/>
          </a:p>
        </p:txBody>
      </p:sp>
    </p:spTree>
    <p:extLst>
      <p:ext uri="{BB962C8B-B14F-4D97-AF65-F5344CB8AC3E}">
        <p14:creationId xmlns:p14="http://schemas.microsoft.com/office/powerpoint/2010/main" val="356073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229750" y="1340768"/>
            <a:ext cx="4507226" cy="992756"/>
          </a:xfrm>
          <a:prstGeom prst="roundRect">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a:buClr>
                <a:schemeClr val="accent4"/>
              </a:buClr>
            </a:pPr>
            <a:r>
              <a:t>売上: 5783 triệu (87%)(so với năm ngoái 5080 triệu)</a:t>
            </a:r>
            <a:endParaRPr lang="en-US" altLang="ja-JP" sz="2000" dirty="0"/>
          </a:p>
          <a:p>
            <a:pPr>
              <a:buClr>
                <a:schemeClr val="accent4"/>
              </a:buClr>
            </a:pPr>
            <a:r>
              <a:t>ﾁｬｰｼﾞ標達成率96％   （昨年86％）</a:t>
            </a:r>
            <a:endParaRPr lang="en-US" altLang="ja-JP" sz="200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2091159" cy="387798"/>
          </a:xfrm>
        </p:spPr>
        <p:txBody>
          <a:bodyPr/>
          <a:lstStyle/>
          <a:p>
            <a:r>
              <a:t>前期結果</a:t>
            </a:r>
            <a:endParaRPr kumimoji="1" lang="ja-JP" altLang="en-US" sz="3200" dirty="0"/>
          </a:p>
        </p:txBody>
      </p:sp>
      <p:sp>
        <p:nvSpPr>
          <p:cNvPr id="15" name="コンテンツ プレースホルダー 5"/>
          <p:cNvSpPr>
            <a:spLocks noGrp="1"/>
          </p:cNvSpPr>
          <p:nvPr>
            <p:ph sz="half" idx="2"/>
          </p:nvPr>
        </p:nvSpPr>
        <p:spPr>
          <a:xfrm>
            <a:off x="363259" y="2636912"/>
            <a:ext cx="5616623" cy="4065057"/>
          </a:xfrm>
        </p:spPr>
        <p:txBody>
          <a:bodyPr/>
          <a:lstStyle/>
          <a:p>
            <a:pPr>
              <a:buClr>
                <a:schemeClr val="accent4"/>
              </a:buClr>
            </a:pPr>
            <a:r>
              <a:t>1, Không đạt được mục tiêu, lượng công việc.</a:t>
            </a:r>
            <a:endParaRPr lang="en-US" altLang="ja-JP" sz="2400" dirty="0" smtClean="0"/>
          </a:p>
          <a:p>
            <a:pPr>
              <a:buClr>
                <a:schemeClr val="accent4"/>
              </a:buClr>
            </a:pPr>
            <a:r>
              <a:t>1, Đảm bảo là thách thức lớn nhất.</a:t>
            </a:r>
            <a:endParaRPr lang="en-US" altLang="ja-JP" sz="2400" dirty="0" smtClean="0"/>
          </a:p>
          <a:p>
            <a:pPr>
              <a:buClr>
                <a:schemeClr val="accent4"/>
              </a:buClr>
            </a:pPr>
            <a:endParaRPr lang="en-US" altLang="ja-JP" sz="2400" dirty="0" smtClean="0"/>
          </a:p>
          <a:p>
            <a:pPr>
              <a:buClr>
                <a:schemeClr val="accent4"/>
              </a:buClr>
            </a:pPr>
            <a:r>
              <a:t>1, Từ tháng 5, doanh số bán hàng đang trì trệ.</a:t>
            </a:r>
            <a:endParaRPr lang="en-US" altLang="ja-JP" sz="2400" dirty="0"/>
          </a:p>
          <a:p>
            <a:pPr>
              <a:buClr>
                <a:schemeClr val="accent4"/>
              </a:buClr>
            </a:pPr>
            <a:r>
              <a:t>1, Sạc cũng tồi đi.</a:t>
            </a:r>
            <a:endParaRPr lang="en-US" altLang="ja-JP" sz="2400" dirty="0"/>
          </a:p>
          <a:p>
            <a:pPr>
              <a:buClr>
                <a:schemeClr val="accent4"/>
              </a:buClr>
            </a:pPr>
            <a:r>
              <a:t>1月 là tháng về chấm công và làm việc.</a:t>
            </a:r>
            <a:endParaRPr lang="en-US" altLang="ja-JP" sz="2400" dirty="0" smtClean="0"/>
          </a:p>
          <a:p>
            <a:pPr>
              <a:buClr>
                <a:schemeClr val="accent4"/>
              </a:buClr>
            </a:pPr>
            <a:r>
              <a:t>1. Có vấn đề và đã tiến hành hướng dẫn.</a:t>
            </a:r>
            <a:endParaRPr lang="en-US" altLang="ja-JP" sz="2400" dirty="0" smtClean="0"/>
          </a:p>
          <a:p>
            <a:pPr>
              <a:buClr>
                <a:schemeClr val="accent4"/>
              </a:buClr>
            </a:pPr>
            <a:endParaRPr lang="en-US" altLang="ja-JP" sz="2400" dirty="0"/>
          </a:p>
          <a:p>
            <a:pPr>
              <a:buClr>
                <a:schemeClr val="accent4"/>
              </a:buClr>
            </a:pPr>
            <a:endParaRPr lang="en-US" altLang="ja-JP" sz="2400" dirty="0"/>
          </a:p>
          <a:p>
            <a:pPr>
              <a:buClr>
                <a:schemeClr val="accent4"/>
              </a:buClr>
            </a:pPr>
            <a:endParaRPr lang="en-US" altLang="ja-JP" sz="1800" dirty="0" smtClean="0"/>
          </a:p>
          <a:p>
            <a:pPr>
              <a:buClr>
                <a:schemeClr val="accent4"/>
              </a:buClr>
            </a:pPr>
            <a:endParaRPr lang="en-US" altLang="ja-JP" sz="1800" dirty="0" smtClean="0"/>
          </a:p>
          <a:p>
            <a:pPr>
              <a:buClr>
                <a:schemeClr val="accent4"/>
              </a:buClr>
            </a:pPr>
            <a:endParaRPr lang="en-US" altLang="ja-JP" sz="1800" dirty="0"/>
          </a:p>
          <a:p>
            <a:endParaRPr lang="en-US" altLang="ja-JP" sz="2400" dirty="0"/>
          </a:p>
        </p:txBody>
      </p:sp>
      <p:graphicFrame>
        <p:nvGraphicFramePr>
          <p:cNvPr id="6" name="グラフ 5"/>
          <p:cNvGraphicFramePr>
            <a:graphicFrameLocks/>
          </p:cNvGraphicFramePr>
          <p:nvPr>
            <p:extLst>
              <p:ext uri="{D42A27DB-BD31-4B8C-83A1-F6EECF244321}">
                <p14:modId xmlns:p14="http://schemas.microsoft.com/office/powerpoint/2010/main" val="24134335"/>
              </p:ext>
            </p:extLst>
          </p:nvPr>
        </p:nvGraphicFramePr>
        <p:xfrm>
          <a:off x="4736976" y="1461939"/>
          <a:ext cx="5169024" cy="457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円/楕円 1"/>
          <p:cNvSpPr/>
          <p:nvPr/>
        </p:nvSpPr>
        <p:spPr bwMode="auto">
          <a:xfrm>
            <a:off x="6393160" y="2853126"/>
            <a:ext cx="501615"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円/楕円 6"/>
          <p:cNvSpPr/>
          <p:nvPr/>
        </p:nvSpPr>
        <p:spPr bwMode="auto">
          <a:xfrm>
            <a:off x="5250215" y="3425703"/>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8" name="円/楕円 7"/>
          <p:cNvSpPr/>
          <p:nvPr/>
        </p:nvSpPr>
        <p:spPr bwMode="auto">
          <a:xfrm>
            <a:off x="8697416" y="3177162"/>
            <a:ext cx="504056" cy="648072"/>
          </a:xfrm>
          <a:prstGeom prst="ellipse">
            <a:avLst/>
          </a:prstGeom>
          <a:noFill/>
          <a:ln w="12700" cap="flat" cmpd="sng" algn="ctr">
            <a:solidFill>
              <a:srgbClr val="FF0000"/>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Tree>
    <p:extLst>
      <p:ext uri="{BB962C8B-B14F-4D97-AF65-F5344CB8AC3E}">
        <p14:creationId xmlns:p14="http://schemas.microsoft.com/office/powerpoint/2010/main" val="192847170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297726"/>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 Chuyển đổi sang hệ thống mới.</a:t>
            </a:r>
            <a:endParaRPr lang="en-US" altLang="ja-JP" sz="1400" kern="0" dirty="0" smtClean="0"/>
          </a:p>
          <a:p>
            <a:pPr marL="457200" indent="-457200">
              <a:buFont typeface="Arial" panose="020B0604020202020204" pitchFamily="34" charset="0"/>
              <a:buChar char="•"/>
            </a:pPr>
            <a:r>
              <a:t>1, Một người mới gia nhập công ty. Ngay từ khi mới vào làm, anh ấy đã nổi bật trong việc hàn và uốn.</a:t>
            </a:r>
            <a:endParaRPr lang="en-US" altLang="ja-JP" sz="2000" kern="0" dirty="0" smtClean="0"/>
          </a:p>
          <a:p>
            <a:pPr marL="457200" indent="-457200">
              <a:buFont typeface="Arial" panose="020B0604020202020204" pitchFamily="34" charset="0"/>
              <a:buChar char="•"/>
            </a:pPr>
            <a:r>
              <a:t>2 năm sau, học viên thực tập tiếp tục thử thách với những nhiệm vụ khó hơn và trở thành nhân lực chính.</a:t>
            </a:r>
            <a:endParaRPr lang="en-US" altLang="ja-JP" sz="2000" kern="0" dirty="0" smtClean="0"/>
          </a:p>
          <a:p>
            <a:pPr marL="457200" indent="-457200">
              <a:buFont typeface="Arial" panose="020B0604020202020204" pitchFamily="34" charset="0"/>
              <a:buChar char="•"/>
            </a:pPr>
            <a:r>
              <a:t>今期 chúng tôi đã bắt đầu kiểm tra doanh thu và nạp tiền từng cá nhân. Các thành viên đã có khả năng sẽ được trang bị kỹ năng.</a:t>
            </a:r>
            <a:endParaRPr lang="en-US" altLang="ja-JP" sz="1800" kern="0" dirty="0" smtClean="0"/>
          </a:p>
          <a:p>
            <a:r>
              <a:t>1. Tôi muốn phản ánh số giờ làm thêm và đánh giá mức lương.</a:t>
            </a:r>
            <a:br/>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前期取組紹介①</a:t>
            </a:r>
            <a:endParaRPr kumimoji="1" lang="ja-JP" altLang="en-US" sz="3200" dirty="0"/>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l="2750" t="17451" r="9051"/>
          <a:stretch/>
        </p:blipFill>
        <p:spPr>
          <a:xfrm>
            <a:off x="883436" y="4005063"/>
            <a:ext cx="3493500" cy="2452303"/>
          </a:xfrm>
          <a:prstGeom prst="rect">
            <a:avLst/>
          </a:prstGeom>
        </p:spPr>
      </p:pic>
      <p:sp>
        <p:nvSpPr>
          <p:cNvPr id="3" name="正方形/長方形 2"/>
          <p:cNvSpPr/>
          <p:nvPr/>
        </p:nvSpPr>
        <p:spPr>
          <a:xfrm>
            <a:off x="125663" y="3625590"/>
            <a:ext cx="4858185" cy="307777"/>
          </a:xfrm>
          <a:prstGeom prst="rect">
            <a:avLst/>
          </a:prstGeom>
        </p:spPr>
        <p:txBody>
          <a:bodyPr wrap="square">
            <a:spAutoFit/>
          </a:bodyPr>
          <a:lstStyle/>
          <a:p>
            <a:r>
              <a:t>NGUYỄN TẤN TIẾN (Tiến) LÊ TRƯỜNG DUY (Duy)</a:t>
            </a:r>
            <a:endParaRPr lang="ja-JP" altLang="en-US" sz="1400" dirty="0"/>
          </a:p>
        </p:txBody>
      </p:sp>
      <p:graphicFrame>
        <p:nvGraphicFramePr>
          <p:cNvPr id="13" name="グラフ 12"/>
          <p:cNvGraphicFramePr>
            <a:graphicFrameLocks/>
          </p:cNvGraphicFramePr>
          <p:nvPr>
            <p:extLst>
              <p:ext uri="{D42A27DB-BD31-4B8C-83A1-F6EECF244321}">
                <p14:modId xmlns:p14="http://schemas.microsoft.com/office/powerpoint/2010/main" val="1299051331"/>
              </p:ext>
            </p:extLst>
          </p:nvPr>
        </p:nvGraphicFramePr>
        <p:xfrm>
          <a:off x="4983848" y="3485362"/>
          <a:ext cx="4721680" cy="28959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55041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495300" y="1044245"/>
            <a:ext cx="8712968" cy="2652695"/>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r>
              <a:t>✨ Xác minh sản phẩm và kết quả.</a:t>
            </a:r>
            <a:endParaRPr lang="en-US" altLang="ja-JP" sz="3200" kern="0" dirty="0" smtClean="0"/>
          </a:p>
          <a:p>
            <a:r>
              <a:t>前期 đạt được thành công lớn nhất là tất cả nhân viên của công ty gốm đã có thể nhập dữ liệu công việc của chính mình. Nhờ dữ liệu này, không chỉ có hiệu suất sản xuất của từng người mà còn có thể xác minh tính hợp lý của giá cả cho từng sản phẩm.</a:t>
            </a:r>
            <a:endParaRPr lang="en-US" altLang="ja-JP" sz="2000" kern="0" dirty="0" smtClean="0"/>
          </a:p>
          <a:p>
            <a:r>
              <a:t>1, Nhờ sự đa dạng dữ liệu, số lượng lựa chọn như cải tiến hiệu suất sản xuất và đàm phán giá đã tăng lên.</a:t>
            </a:r>
            <a:endParaRPr lang="en-US" altLang="ja-JP" sz="2000" kern="0" dirty="0" smtClean="0"/>
          </a:p>
          <a:p>
            <a:endParaRPr lang="ja-JP" altLang="en-US" sz="1800" kern="0" dirty="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0" y="476672"/>
            <a:ext cx="3233563" cy="387798"/>
          </a:xfrm>
        </p:spPr>
        <p:txBody>
          <a:bodyPr/>
          <a:lstStyle/>
          <a:p>
            <a:r>
              <a:t>前期取組紹介②</a:t>
            </a:r>
            <a:endParaRPr kumimoji="1" lang="ja-JP" altLang="en-US" sz="3200" dirty="0"/>
          </a:p>
        </p:txBody>
      </p:sp>
      <p:grpSp>
        <p:nvGrpSpPr>
          <p:cNvPr id="12" name="グループ化 11"/>
          <p:cNvGrpSpPr/>
          <p:nvPr/>
        </p:nvGrpSpPr>
        <p:grpSpPr>
          <a:xfrm>
            <a:off x="272480" y="3645024"/>
            <a:ext cx="4666776" cy="2736304"/>
            <a:chOff x="495300" y="3789040"/>
            <a:chExt cx="4666776" cy="2736304"/>
          </a:xfrm>
        </p:grpSpPr>
        <p:sp>
          <p:nvSpPr>
            <p:cNvPr id="11" name="正方形/長方形 10"/>
            <p:cNvSpPr/>
            <p:nvPr/>
          </p:nvSpPr>
          <p:spPr bwMode="auto">
            <a:xfrm>
              <a:off x="495300" y="3789040"/>
              <a:ext cx="3881636" cy="2736304"/>
            </a:xfrm>
            <a:prstGeom prst="rect">
              <a:avLst/>
            </a:prstGeom>
            <a:solidFill>
              <a:schemeClr val="accent4">
                <a:lumMod val="10000"/>
                <a:lumOff val="90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pic>
          <p:nvPicPr>
            <p:cNvPr id="1026" name="Picture 2" descr="外付けハードディスクイラスト／無料イラスト/フリー素材なら「イラストAC」 さん"/>
            <p:cNvPicPr>
              <a:picLocks noChangeAspect="1" noChangeArrowheads="1"/>
            </p:cNvPicPr>
            <p:nvPr/>
          </p:nvPicPr>
          <p:blipFill rotWithShape="1">
            <a:blip r:embed="rId3">
              <a:extLst>
                <a:ext uri="{28A0092B-C50C-407E-A947-70E740481C1C}">
                  <a14:useLocalDpi xmlns:a14="http://schemas.microsoft.com/office/drawing/2010/main" val="0"/>
                </a:ext>
              </a:extLst>
            </a:blip>
            <a:srcRect l="6720" t="30239" r="9280" b="26081"/>
            <a:stretch/>
          </p:blipFill>
          <p:spPr bwMode="auto">
            <a:xfrm>
              <a:off x="655045" y="4005791"/>
              <a:ext cx="1317790" cy="93610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820707" y="4961469"/>
              <a:ext cx="1152128" cy="369332"/>
            </a:xfrm>
            <a:prstGeom prst="rect">
              <a:avLst/>
            </a:prstGeom>
            <a:noFill/>
          </p:spPr>
          <p:txBody>
            <a:bodyPr wrap="square" rtlCol="0">
              <a:spAutoFit/>
            </a:bodyPr>
            <a:lstStyle/>
            <a:p>
              <a:r>
                <a:t>製品A</a:t>
              </a:r>
              <a:endParaRPr kumimoji="1" lang="ja-JP" altLang="en-US" dirty="0"/>
            </a:p>
          </p:txBody>
        </p:sp>
        <p:sp>
          <p:nvSpPr>
            <p:cNvPr id="5" name="等号 4"/>
            <p:cNvSpPr/>
            <p:nvPr/>
          </p:nvSpPr>
          <p:spPr bwMode="auto">
            <a:xfrm>
              <a:off x="1938764" y="4299403"/>
              <a:ext cx="648072" cy="914400"/>
            </a:xfrm>
            <a:prstGeom prst="mathEqual">
              <a:avLst>
                <a:gd name="adj1" fmla="val 8426"/>
                <a:gd name="adj2" fmla="val 19307"/>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7" name="テキスト ボックス 6"/>
            <p:cNvSpPr txBox="1"/>
            <p:nvPr/>
          </p:nvSpPr>
          <p:spPr>
            <a:xfrm>
              <a:off x="2576736" y="4312255"/>
              <a:ext cx="1800200" cy="1477328"/>
            </a:xfrm>
            <a:prstGeom prst="rect">
              <a:avLst/>
            </a:prstGeom>
            <a:noFill/>
          </p:spPr>
          <p:txBody>
            <a:bodyPr wrap="square" rtlCol="0">
              <a:spAutoFit/>
            </a:bodyPr>
            <a:lstStyle/>
            <a:p>
              <a:r>
                <a:t>必要時間○○H</a:t>
              </a:r>
            </a:p>
            <a:p>
              <a:r>
                <a:t>↓</a:t>
              </a:r>
              <a:endParaRPr kumimoji="1" lang="en-US" altLang="ja-JP" dirty="0"/>
            </a:p>
            <a:p>
              <a:r>
                <a:t>1, Số tiền cần thiết.</a:t>
              </a:r>
              <a:endParaRPr kumimoji="1" lang="en-US" altLang="ja-JP" dirty="0" smtClean="0"/>
            </a:p>
            <a:p>
              <a:r>
                <a:rPr kumimoji="1" lang="en-US" altLang="ja-JP" dirty="0" smtClean="0"/>
                <a:t>10000</a:t>
              </a:r>
              <a:r>
                <a:rPr kumimoji="1" lang="ja-JP" altLang="en-US" dirty="0" smtClean="0"/>
                <a:t>円</a:t>
              </a:r>
              <a:endParaRPr kumimoji="1" lang="en-US" altLang="ja-JP" dirty="0" smtClean="0"/>
            </a:p>
            <a:p>
              <a:endParaRPr kumimoji="1" lang="ja-JP" altLang="en-US" dirty="0"/>
            </a:p>
          </p:txBody>
        </p:sp>
        <p:sp>
          <p:nvSpPr>
            <p:cNvPr id="8" name="右矢印 7"/>
            <p:cNvSpPr/>
            <p:nvPr/>
          </p:nvSpPr>
          <p:spPr bwMode="auto">
            <a:xfrm rot="5400000">
              <a:off x="2077730" y="5045613"/>
              <a:ext cx="360040" cy="936104"/>
            </a:xfrm>
            <a:prstGeom prst="rightArrow">
              <a:avLst/>
            </a:prstGeom>
            <a:solidFill>
              <a:schemeClr val="accent1">
                <a:lumMod val="20000"/>
                <a:lumOff val="8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0" name="テキスト ボックス 9"/>
            <p:cNvSpPr txBox="1"/>
            <p:nvPr/>
          </p:nvSpPr>
          <p:spPr>
            <a:xfrm>
              <a:off x="807525" y="5949541"/>
              <a:ext cx="4354551" cy="369332"/>
            </a:xfrm>
            <a:prstGeom prst="rect">
              <a:avLst/>
            </a:prstGeom>
            <a:noFill/>
          </p:spPr>
          <p:txBody>
            <a:bodyPr wrap="square" rtlCol="0">
              <a:spAutoFit/>
            </a:bodyPr>
            <a:lstStyle/>
            <a:p>
              <a:r>
                <a:t>1, Số tiền đặt hàng thực tế là 6000 yên → Lỗ.</a:t>
              </a:r>
              <a:endParaRPr kumimoji="1" lang="en-US" altLang="ja-JP" dirty="0">
                <a:solidFill>
                  <a:srgbClr val="FF0000"/>
                </a:solidFill>
              </a:endParaRPr>
            </a:p>
          </p:txBody>
        </p:sp>
      </p:grpSp>
      <p:sp>
        <p:nvSpPr>
          <p:cNvPr id="15" name="右矢印 14"/>
          <p:cNvSpPr/>
          <p:nvPr/>
        </p:nvSpPr>
        <p:spPr bwMode="auto">
          <a:xfrm>
            <a:off x="4415544" y="4570071"/>
            <a:ext cx="432048" cy="864096"/>
          </a:xfrm>
          <a:prstGeom prst="rightArrow">
            <a:avLst/>
          </a:prstGeom>
          <a:solidFill>
            <a:schemeClr val="accent2">
              <a:lumMod val="40000"/>
              <a:lumOff val="60000"/>
            </a:schemeClr>
          </a:solidFill>
          <a:ln w="12700" cap="flat" cmpd="sng" algn="ctr">
            <a:solidFill>
              <a:schemeClr val="accent2"/>
            </a:solid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err="1" smtClean="0">
              <a:ln>
                <a:noFill/>
              </a:ln>
              <a:solidFill>
                <a:schemeClr val="tx1"/>
              </a:solidFill>
              <a:effectLst/>
              <a:latin typeface="Arial" charset="0"/>
            </a:endParaRPr>
          </a:p>
        </p:txBody>
      </p:sp>
      <p:sp>
        <p:nvSpPr>
          <p:cNvPr id="16" name="テキスト ボックス 15"/>
          <p:cNvSpPr txBox="1"/>
          <p:nvPr/>
        </p:nvSpPr>
        <p:spPr>
          <a:xfrm>
            <a:off x="5272173" y="3512822"/>
            <a:ext cx="4145323" cy="646331"/>
          </a:xfrm>
          <a:prstGeom prst="rect">
            <a:avLst/>
          </a:prstGeom>
          <a:noFill/>
        </p:spPr>
        <p:txBody>
          <a:bodyPr wrap="square" rtlCol="0">
            <a:spAutoFit/>
          </a:bodyPr>
          <a:lstStyle/>
          <a:p>
            <a:pPr marL="285750" indent="-285750">
              <a:buFont typeface="Arial" panose="020B0604020202020204" pitchFamily="34" charset="0"/>
              <a:buChar char="•"/>
            </a:pPr>
            <a:r>
              <a:t>金額交渉</a:t>
            </a:r>
            <a:endParaRPr kumimoji="1" lang="en-US" altLang="ja-JP" dirty="0" smtClean="0"/>
          </a:p>
          <a:p>
            <a:pPr marL="285750" indent="-285750">
              <a:buFont typeface="Arial" panose="020B0604020202020204" pitchFamily="34" charset="0"/>
              <a:buChar char="•"/>
            </a:pPr>
            <a:r>
              <a:t>効率 sản xuất (sử dụng công cụ và dụng cụ khuôn mẫu)</a:t>
            </a:r>
            <a:endParaRPr kumimoji="1" lang="ja-JP" altLang="en-US" dirty="0"/>
          </a:p>
        </p:txBody>
      </p:sp>
      <p:pic>
        <p:nvPicPr>
          <p:cNvPr id="17" name="図 16"/>
          <p:cNvPicPr>
            <a:picLocks noChangeAspect="1"/>
          </p:cNvPicPr>
          <p:nvPr/>
        </p:nvPicPr>
        <p:blipFill rotWithShape="1">
          <a:blip r:embed="rId4" cstate="print">
            <a:extLst>
              <a:ext uri="{28A0092B-C50C-407E-A947-70E740481C1C}">
                <a14:useLocalDpi xmlns:a14="http://schemas.microsoft.com/office/drawing/2010/main" val="0"/>
              </a:ext>
            </a:extLst>
          </a:blip>
          <a:srcRect l="1176" t="12201" b="12201"/>
          <a:stretch/>
        </p:blipFill>
        <p:spPr>
          <a:xfrm>
            <a:off x="5908247" y="4405764"/>
            <a:ext cx="2886658" cy="1656184"/>
          </a:xfrm>
          <a:prstGeom prst="rect">
            <a:avLst/>
          </a:prstGeom>
        </p:spPr>
      </p:pic>
    </p:spTree>
    <p:extLst>
      <p:ext uri="{BB962C8B-B14F-4D97-AF65-F5344CB8AC3E}">
        <p14:creationId xmlns:p14="http://schemas.microsoft.com/office/powerpoint/2010/main" val="13757254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920552" y="2204864"/>
            <a:ext cx="7443192" cy="3413929"/>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algn="ctr"/>
            <a:r>
              <a:t>0, Sản lượng trong nhóm</a:t>
            </a:r>
          </a:p>
          <a:p>
            <a:pPr algn="ctr"/>
            <a:r>
              <a:t>トップへ</a:t>
            </a:r>
            <a:endParaRPr lang="ja-JP" altLang="en-US" sz="3000" kern="0" dirty="0"/>
          </a:p>
          <a:p>
            <a:pPr algn="ctr"/>
            <a:endParaRPr kumimoji="0" lang="ja-JP" altLang="en-US" sz="3000" kern="0" dirty="0"/>
          </a:p>
        </p:txBody>
      </p:sp>
      <p:sp>
        <p:nvSpPr>
          <p:cNvPr id="14" name="タイトル 13"/>
          <p:cNvSpPr>
            <a:spLocks noGrp="1"/>
          </p:cNvSpPr>
          <p:nvPr>
            <p:ph type="title"/>
          </p:nvPr>
        </p:nvSpPr>
        <p:spPr>
          <a:xfrm>
            <a:off x="495301" y="467155"/>
            <a:ext cx="4025651" cy="387798"/>
          </a:xfrm>
        </p:spPr>
        <p:txBody>
          <a:bodyPr/>
          <a:lstStyle/>
          <a:p>
            <a:r>
              <a:t>今期 khẩu hiệu</a:t>
            </a:r>
          </a:p>
        </p:txBody>
      </p:sp>
    </p:spTree>
    <p:extLst>
      <p:ext uri="{BB962C8B-B14F-4D97-AF65-F5344CB8AC3E}">
        <p14:creationId xmlns:p14="http://schemas.microsoft.com/office/powerpoint/2010/main" val="11969001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txBox="1">
            <a:spLocks/>
          </p:cNvSpPr>
          <p:nvPr/>
        </p:nvSpPr>
        <p:spPr>
          <a:xfrm>
            <a:off x="568236" y="1202723"/>
            <a:ext cx="8710737" cy="5588883"/>
          </a:xfrm>
          <a:prstGeom prst="rect">
            <a:avLst/>
          </a:prstGeom>
          <a:noFill/>
          <a:ln w="9525">
            <a:noFill/>
            <a:miter lim="800000"/>
            <a:headEnd/>
            <a:tailEnd/>
          </a:ln>
        </p:spPr>
        <p:txBody>
          <a:bodyPr wrap="square" lIns="0" tIns="48600" rIns="35100" bIns="48600">
            <a:spAutoFit/>
          </a:bodyPr>
          <a:lstStyle>
            <a:lvl1pPr marL="0" indent="0" algn="l" defTabSz="815780" rtl="0" fontAlgn="base">
              <a:lnSpc>
                <a:spcPct val="120000"/>
              </a:lnSpc>
              <a:spcBef>
                <a:spcPts val="200"/>
              </a:spcBef>
              <a:spcAft>
                <a:spcPts val="200"/>
              </a:spcAft>
              <a:buSzPct val="150000"/>
              <a:buFontTx/>
              <a:buNone/>
              <a:tabLst/>
              <a:defRPr lang="en-US" sz="1200" b="0" i="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marL="2286000">
              <a:defRPr sz="1400">
                <a:latin typeface="+mn-lt"/>
                <a:ea typeface="+mn-ea"/>
                <a:cs typeface="+mn-cs"/>
              </a:defRPr>
            </a:lvl6pPr>
            <a:lvl7pPr marL="2743200">
              <a:defRPr sz="1400">
                <a:latin typeface="+mn-lt"/>
                <a:ea typeface="+mn-ea"/>
                <a:cs typeface="+mn-cs"/>
              </a:defRPr>
            </a:lvl7pPr>
            <a:lvl8pPr marL="3200400">
              <a:defRPr sz="1400">
                <a:latin typeface="+mn-lt"/>
                <a:ea typeface="+mn-ea"/>
                <a:cs typeface="+mn-cs"/>
              </a:defRPr>
            </a:lvl8pPr>
            <a:lvl9pPr marL="3657600">
              <a:defRPr sz="1400">
                <a:latin typeface="+mn-lt"/>
                <a:ea typeface="+mn-ea"/>
                <a:cs typeface="+mn-cs"/>
              </a:defRPr>
            </a:lvl9pPr>
          </a:lstStyle>
          <a:p>
            <a:pPr marL="457200" indent="-457200">
              <a:buFont typeface="Wingdings" panose="05000000000000000000" pitchFamily="2" charset="2"/>
              <a:buChar char="u"/>
            </a:pPr>
            <a:r>
              <a:t>1, Kế hoạch và mục tiêu của kỳ này là như sau.</a:t>
            </a:r>
            <a:endParaRPr lang="en-US" altLang="ja-JP" sz="2400" dirty="0">
              <a:solidFill>
                <a:schemeClr val="accent1">
                  <a:lumMod val="60000"/>
                  <a:lumOff val="40000"/>
                </a:schemeClr>
              </a:solidFill>
            </a:endParaRPr>
          </a:p>
          <a:p>
            <a:pPr marL="457200" indent="-457200">
              <a:buFont typeface="+mj-lt"/>
              <a:buAutoNum type="arabicPeriod"/>
            </a:pPr>
            <a:r>
              <a:t>陶 nỗ lực đảm bảo khối lượng công việc: đảm bảo 72 triệu yên hàng năm.</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t>1. Mục tiêu nạp điện: Tăng 110% so với năm trước.</a:t>
            </a:r>
            <a:endParaRPr kumimoji="0" lang="en-US" altLang="ja-JP" sz="2000" kern="0" dirty="0" smtClean="0"/>
          </a:p>
          <a:p>
            <a:pPr marL="457200" indent="-457200">
              <a:buFont typeface="+mj-lt"/>
              <a:buAutoNum type="arabicPeriod"/>
            </a:pPr>
            <a:endParaRPr kumimoji="0" lang="en-US" altLang="ja-JP" sz="2000" kern="0" dirty="0" smtClean="0"/>
          </a:p>
          <a:p>
            <a:pPr marL="457200" indent="-457200">
              <a:buFont typeface="+mj-lt"/>
              <a:buAutoNum type="arabicPeriod"/>
            </a:pPr>
            <a:r>
              <a:t>1. Đa năng hóa toàn bộ nhân viên (loại bỏ khái niệm chế tạo tấm kim loại và đúc kim loại).</a:t>
            </a:r>
            <a:endParaRPr kumimoji="0" lang="en-US" altLang="ja-JP" sz="2000" kern="0" dirty="0" smtClean="0"/>
          </a:p>
          <a:p>
            <a:pPr marL="457200" indent="-457200">
              <a:buFont typeface="+mj-lt"/>
              <a:buAutoNum type="arabicPeriod"/>
            </a:pPr>
            <a:endParaRPr lang="en-US" altLang="ja-JP" sz="2000" kern="0" dirty="0" smtClean="0"/>
          </a:p>
          <a:p>
            <a:pPr marL="457200" indent="-457200">
              <a:buFont typeface="+mj-lt"/>
              <a:buAutoNum type="arabicPeriod"/>
            </a:pPr>
            <a:r>
              <a:t>管理者培养（也希望从实习生中培养）</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t>大量生産品の確保（陶の得意分野の強化）</a:t>
            </a:r>
            <a:endParaRPr lang="en-US" altLang="ja-JP" sz="2000" kern="0" dirty="0" smtClean="0"/>
          </a:p>
          <a:p>
            <a:pPr marL="457200" indent="-457200">
              <a:buFont typeface="+mj-lt"/>
              <a:buAutoNum type="arabicPeriod"/>
            </a:pPr>
            <a:endParaRPr lang="en-US" altLang="ja-JP" sz="2000" kern="0" dirty="0"/>
          </a:p>
          <a:p>
            <a:pPr marL="457200" indent="-457200">
              <a:buFont typeface="+mj-lt"/>
              <a:buAutoNum type="arabicPeriod"/>
            </a:pPr>
            <a:r>
              <a:t>データ được cải thiện và xác minh để nâng cao mức độ của gốm</a:t>
            </a:r>
            <a:endParaRPr lang="en-US" altLang="ja-JP" sz="2000" kern="0" dirty="0" smtClean="0"/>
          </a:p>
          <a:p>
            <a:endParaRPr kumimoji="0" lang="en-US" altLang="ja-JP" sz="2000" kern="0" dirty="0" smtClean="0"/>
          </a:p>
        </p:txBody>
      </p:sp>
      <p:sp>
        <p:nvSpPr>
          <p:cNvPr id="9" name="タイトル 7">
            <a:extLst>
              <a:ext uri="{FF2B5EF4-FFF2-40B4-BE49-F238E27FC236}">
                <a16:creationId xmlns:a16="http://schemas.microsoft.com/office/drawing/2014/main" xmlns="" id="{074EA420-533E-4B90-A641-7059803AB60B}"/>
              </a:ext>
            </a:extLst>
          </p:cNvPr>
          <p:cNvSpPr txBox="1">
            <a:spLocks/>
          </p:cNvSpPr>
          <p:nvPr/>
        </p:nvSpPr>
        <p:spPr>
          <a:xfrm>
            <a:off x="1438049" y="900854"/>
            <a:ext cx="5400000" cy="561084"/>
          </a:xfrm>
          <a:prstGeom prst="rect">
            <a:avLst/>
          </a:prstGeom>
        </p:spPr>
        <p:txBody>
          <a:bodyPr anchor="b"/>
          <a:lst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a:lstStyle>
          <a:p>
            <a:endParaRPr lang="ja-JP" altLang="en-US" sz="1800" kern="0" dirty="0"/>
          </a:p>
        </p:txBody>
      </p:sp>
      <p:sp>
        <p:nvSpPr>
          <p:cNvPr id="14" name="タイトル 13"/>
          <p:cNvSpPr>
            <a:spLocks noGrp="1"/>
          </p:cNvSpPr>
          <p:nvPr>
            <p:ph type="title"/>
          </p:nvPr>
        </p:nvSpPr>
        <p:spPr>
          <a:xfrm>
            <a:off x="495301" y="466373"/>
            <a:ext cx="3233563" cy="387798"/>
          </a:xfrm>
        </p:spPr>
        <p:txBody>
          <a:bodyPr/>
          <a:lstStyle/>
          <a:p>
            <a:r>
              <a:t>1, Kế hoạch và mục tiêu của kỳ này.</a:t>
            </a:r>
          </a:p>
        </p:txBody>
      </p:sp>
    </p:spTree>
    <p:extLst>
      <p:ext uri="{BB962C8B-B14F-4D97-AF65-F5344CB8AC3E}">
        <p14:creationId xmlns:p14="http://schemas.microsoft.com/office/powerpoint/2010/main" val="5522838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Theme">
  <a:themeElements>
    <a:clrScheme name="Main Nomura Global Colo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80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20018</TotalTime>
  <Words>139</Words>
  <Application>Microsoft Office PowerPoint</Application>
  <PresentationFormat>A4 210 x 297 mm</PresentationFormat>
  <Paragraphs>61</Paragraphs>
  <Slides>7</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Arial Unicode MS</vt:lpstr>
      <vt:lpstr>HGSｺﾞｼｯｸE</vt:lpstr>
      <vt:lpstr>ＭＳ Ｐゴシック</vt:lpstr>
      <vt:lpstr>ＭＳ Ｐゴシック</vt:lpstr>
      <vt:lpstr>游ゴシック</vt:lpstr>
      <vt:lpstr>游ゴシック</vt:lpstr>
      <vt:lpstr>Arial</vt:lpstr>
      <vt:lpstr>Calibri</vt:lpstr>
      <vt:lpstr>Century</vt:lpstr>
      <vt:lpstr>Symbol</vt:lpstr>
      <vt:lpstr>Times New Roman</vt:lpstr>
      <vt:lpstr>Wingdings</vt:lpstr>
      <vt:lpstr>Default Theme</vt:lpstr>
      <vt:lpstr>PowerPoint プレゼンテーション</vt:lpstr>
      <vt:lpstr>代表取締役　野田　裕紀</vt:lpstr>
      <vt:lpstr>前期結果</vt:lpstr>
      <vt:lpstr>前期取組紹介①</vt:lpstr>
      <vt:lpstr>前期取組紹介②</vt:lpstr>
      <vt:lpstr>今期スローガン</vt:lpstr>
      <vt:lpstr>今期の目標と計画</vt:lpstr>
    </vt:vector>
  </TitlesOfParts>
  <Company>Nomura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6011390</dc:creator>
  <cp:lastModifiedBy>竹本 英華</cp:lastModifiedBy>
  <cp:revision>529</cp:revision>
  <cp:lastPrinted>2023-09-15T06:09:59Z</cp:lastPrinted>
  <dcterms:created xsi:type="dcterms:W3CDTF">2012-03-22T07:34:34Z</dcterms:created>
  <dcterms:modified xsi:type="dcterms:W3CDTF">2023-09-29T08:14:31Z</dcterms:modified>
</cp:coreProperties>
</file>