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7"/>
  </p:notesMasterIdLst>
  <p:sldIdLst>
    <p:sldId id="430" r:id="rId2"/>
    <p:sldId id="433" r:id="rId3"/>
    <p:sldId id="431" r:id="rId4"/>
    <p:sldId id="434" r:id="rId5"/>
    <p:sldId id="435" r:id="rId6"/>
  </p:sldIdLst>
  <p:sldSz cx="9906000" cy="6858000" type="A4"/>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viewProps" Target="viewProps.xml"/><Relationship Id="rId11" Type="http://schemas.openxmlformats.org/officeDocument/2006/relationships/theme" Target="theme/theme1.xml"/><Relationship Id="rId12"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2023/9/1</a:t>
            </a:fld>
            <a:endParaRPr kumimoji="1" lang="ja-JP" altLang="en-US"/>
          </a:p>
        </p:txBody>
      </p:sp>
      <p:sp>
        <p:nvSpPr>
          <p:cNvPr id="4" name="スライド イメージ プレースホルダー 3"/>
          <p:cNvSpPr>
            <a:spLocks noGrp="1" noRot="1" noChangeAspect="1"/>
          </p:cNvSpPr>
          <p:nvPr>
            <p:ph type="sldImg" idx="2"/>
          </p:nvPr>
        </p:nvSpPr>
        <p:spPr>
          <a:xfrm>
            <a:off x="1022350" y="1235075"/>
            <a:ext cx="4813300"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8575">
              <a:lnSpc>
                <a:spcPts val="1046"/>
              </a:lnSpc>
            </a:pPr>
            <a:fld id="{81D60167-4931-47E6-BA6A-407CBD079E47}" type="slidenum">
              <a:rPr dirty="0"/>
              <a:pPr marL="28575">
                <a:lnSpc>
                  <a:spcPts val="1046"/>
                </a:lnSpc>
              </a:pPr>
              <a:t>0</a:t>
            </a:fld>
            <a:endParaRPr dirty="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t>NODA</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NODA Group Management Policy Presentation</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1</a:t>
            </a:fld>
            <a:endParaRPr lang="en-US" altLang="ja-JP" dirty="0"/>
          </a:p>
        </p:txBody>
      </p:sp>
      <p:sp>
        <p:nvSpPr>
          <p:cNvPr id="4" name="正方形/長方形 3"/>
          <p:cNvSpPr/>
          <p:nvPr/>
        </p:nvSpPr>
        <p:spPr>
          <a:xfrm>
            <a:off x="2360712" y="188640"/>
            <a:ext cx="4397358" cy="584775"/>
          </a:xfrm>
          <a:prstGeom prst="rect">
            <a:avLst/>
          </a:prstGeom>
        </p:spPr>
        <p:txBody>
          <a:bodyPr wrap="none">
            <a:spAutoFit/>
          </a:bodyPr>
          <a:lstStyle/>
          <a:p>
            <a:pPr algn="just">
              <a:spcAft>
                <a:spcPts val="0"/>
              </a:spcAft>
            </a:pPr>
            <a:r>
              <a:t>2023年度を振り返って</a:t>
            </a:r>
            <a:br/>
            <a:r>
              <a:t>Looking back on the year 2023.</a:t>
            </a:r>
            <a:endParaRPr lang="ja-JP" altLang="ja-JP" sz="3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正方形/長方形 4"/>
          <p:cNvSpPr/>
          <p:nvPr/>
        </p:nvSpPr>
        <p:spPr>
          <a:xfrm>
            <a:off x="344488" y="1340768"/>
            <a:ext cx="8712968" cy="4708981"/>
          </a:xfrm>
          <a:prstGeom prst="rect">
            <a:avLst/>
          </a:prstGeom>
        </p:spPr>
        <p:txBody>
          <a:bodyPr wrap="square">
            <a:spAutoFit/>
          </a:bodyPr>
          <a:lstStyle/>
          <a:p>
            <a:pPr algn="just">
              <a:spcAft>
                <a:spcPts val="0"/>
              </a:spcAft>
            </a:pPr>
            <a:r>
              <a:t>It was a year of striving for correction amidst rapid increases in material and operating expenses, and working together with everyone to rebuild our performance.</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Furthermore, the long-awaited construction of the assembly factory has been completed.</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I did it.</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Due to the deterioration in performance over the past two years.</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It was a financially difficult year.</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In the future, the development, design, and production of labor-saving machines and rationalization machines.</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To focus on acquiring higher value-added work until assembly.</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1. We aim to build a new business model.</a:t>
            </a:r>
          </a:p>
          <a:p>
            <a:pPr indent="133350"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indent="133350" algn="just">
              <a:spcAft>
                <a:spcPts val="0"/>
              </a:spcAft>
            </a:pPr>
            <a:r>
              <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rPr>
              <a:t>　　　　　　</a:t>
            </a:r>
          </a:p>
          <a:p>
            <a:pPr indent="133350" algn="just">
              <a:spcAft>
                <a:spcPts val="0"/>
              </a:spcAft>
            </a:pPr>
            <a:r>
              <a:t>I would like to add new added value and make it a year of leap for the entire group.</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12699" t="33383" r="18459" b="24341"/>
          <a:stretch/>
        </p:blipFill>
        <p:spPr>
          <a:xfrm rot="10800000">
            <a:off x="5601072" y="1988840"/>
            <a:ext cx="3766616" cy="1734867"/>
          </a:xfrm>
          <a:prstGeom prst="rect">
            <a:avLst/>
          </a:prstGeom>
        </p:spPr>
      </p:pic>
    </p:spTree>
    <p:extLst>
      <p:ext uri="{BB962C8B-B14F-4D97-AF65-F5344CB8AC3E}">
        <p14:creationId xmlns:p14="http://schemas.microsoft.com/office/powerpoint/2010/main" val="347022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2</a:t>
            </a:fld>
            <a:endParaRPr lang="en-US" altLang="ja-JP" dirty="0"/>
          </a:p>
        </p:txBody>
      </p:sp>
      <p:sp>
        <p:nvSpPr>
          <p:cNvPr id="3" name="正方形/長方形 2"/>
          <p:cNvSpPr/>
          <p:nvPr/>
        </p:nvSpPr>
        <p:spPr>
          <a:xfrm>
            <a:off x="349391" y="116632"/>
            <a:ext cx="9345488" cy="6432530"/>
          </a:xfrm>
          <a:prstGeom prst="rect">
            <a:avLst/>
          </a:prstGeom>
        </p:spPr>
        <p:txBody>
          <a:bodyPr wrap="square">
            <a:spAutoFit/>
          </a:bodyPr>
          <a:lstStyle/>
          <a:p>
            <a:pPr lvl="0" algn="ctr" fontAlgn="base">
              <a:spcBef>
                <a:spcPct val="0"/>
              </a:spcBef>
            </a:pPr>
            <a:r>
              <a:t>Management philosophy</a:t>
            </a:r>
            <a:endParaRPr lang="ja-JP" altLang="ja-JP" sz="32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endParaRPr lang="ja-JP" altLang="en-US" sz="2400" b="1" kern="100" dirty="0" smtClean="0">
              <a:solidFill>
                <a:srgbClr val="FF0000"/>
              </a:solidFill>
              <a:latin typeface="Century" panose="02040604050505020304" pitchFamily="18" charset="0"/>
              <a:ea typeface="ＭＳ ゴシック" panose="020B0609070205080204" pitchFamily="49" charset="-128"/>
              <a:cs typeface="Times New Roman" panose="02020603050405020304" pitchFamily="18" charset="0"/>
            </a:endParaRPr>
          </a:p>
          <a:p>
            <a:pPr lvl="0" algn="ctr" fontAlgn="base">
              <a:spcBef>
                <a:spcPct val="0"/>
              </a:spcBef>
            </a:pPr>
            <a:r>
              <a:t>Useful Joy</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We were born to be useful in the world.</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1. The company and we aim to be useful to society and to become individuals who can shine in the world.</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sz="24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endParaRPr lang="ja-JP" altLang="en-US" b="1" kern="100" dirty="0" smtClean="0">
              <a:solidFill>
                <a:prstClr val="black"/>
              </a:solidFill>
              <a:latin typeface="Century" panose="02040604050505020304" pitchFamily="18" charset="0"/>
              <a:ea typeface="ＭＳ ゴシック" panose="020B0609070205080204" pitchFamily="49" charset="-128"/>
              <a:cs typeface="Times New Roman" panose="02020603050405020304" pitchFamily="18" charset="0"/>
            </a:endParaRPr>
          </a:p>
          <a:p>
            <a:pPr lvl="0" algn="just" fontAlgn="base">
              <a:spcBef>
                <a:spcPct val="0"/>
              </a:spcBef>
            </a:pPr>
            <a:r>
              <a:t>Management philosophy.</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1. The management philosophy is the ultimate goal (concept) of a company.</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1. The management philosophy "Joy in usefulness".</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We were born to be useful in the world.</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1. The company and we aim to be useful to society and to become individuals who can shine in the world.</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1. We aim to be a useful company that contributes to society and to become valuable individuals. All employees cooperate and help each other to adapt to the changes in the world. We strive to learn, grow, and continue to take on new challenges, creating a company where everyone can find fulfillment and purpose in their work.</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indent="1071245" algn="just" fontAlgn="base">
              <a:spcBef>
                <a:spcPct val="0"/>
              </a:spcBef>
            </a:pPr>
            <a:r>
              <a:rPr lang="en-US" altLang="ja-JP" sz="20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877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3</a:t>
            </a:fld>
            <a:endParaRPr lang="en-US" altLang="ja-JP" dirty="0"/>
          </a:p>
        </p:txBody>
      </p:sp>
      <p:sp>
        <p:nvSpPr>
          <p:cNvPr id="3" name="正方形/長方形 2"/>
          <p:cNvSpPr/>
          <p:nvPr/>
        </p:nvSpPr>
        <p:spPr>
          <a:xfrm>
            <a:off x="560512" y="1196752"/>
            <a:ext cx="7632848" cy="4431983"/>
          </a:xfrm>
          <a:prstGeom prst="rect">
            <a:avLst/>
          </a:prstGeom>
        </p:spPr>
        <p:txBody>
          <a:bodyPr wrap="square">
            <a:spAutoFit/>
          </a:bodyPr>
          <a:lstStyle/>
          <a:p>
            <a:pPr algn="just">
              <a:spcAft>
                <a:spcPts val="0"/>
              </a:spcAft>
            </a:pP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spcAft>
                <a:spcPts val="0"/>
              </a:spcAft>
              <a:buFont typeface="+mj-lt"/>
              <a:buAutoNum type="arabicPeriod"/>
            </a:pPr>
            <a:r>
              <a:t>Digitalization society and creating competitive companies.</a:t>
            </a:r>
            <a:endParaRPr lang="en-US" altLang="ja-JP" sz="20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1, Building High-Value Added Businesses (Automation, Equipment Development)</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1. "Developing the ability to succeed in the manufacturing industry platform."</a:t>
            </a:r>
          </a:p>
          <a:p>
            <a:pPr indent="200025" algn="just">
              <a:spcAft>
                <a:spcPts val="0"/>
              </a:spcAft>
            </a:pPr>
            <a:r>
              <a:t>1. By enhancing competitiveness in quality, cost, productivity, development capability, intellectual property, sales, and services, profitability is improved.</a:t>
            </a:r>
            <a:endParaRPr lang="ja-JP" altLang="en-US"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Ensuring customer trust.</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2. Creating a Company that Respects Human Dignity.</a:t>
            </a:r>
          </a:p>
          <a:p>
            <a:pPr indent="200025" algn="just">
              <a:spcAft>
                <a:spcPts val="0"/>
              </a:spcAft>
            </a:pPr>
            <a:endParaRPr lang="ja-JP" altLang="en-US" sz="105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Creating a comfortable working environment.</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Creating a company that gives a sense of fulfillment.</a:t>
            </a:r>
          </a:p>
          <a:p>
            <a:pPr algn="just">
              <a:spcAft>
                <a:spcPts val="0"/>
              </a:spcAft>
            </a:pPr>
            <a:r>
              <a:t>1. Creating a corporate culture of continuous challenge and growth.</a:t>
            </a:r>
          </a:p>
          <a:p>
            <a:pPr algn="just">
              <a:spcAft>
                <a:spcPts val="0"/>
              </a:spcAft>
            </a:pPr>
            <a:r>
              <a:t>1. Promotion of diversity in talent and wide-ranging talent acquisition.</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3. Aim for financial stability.</a:t>
            </a:r>
            <a:endParaRPr lang="ja-JP" altLang="ja-JP" sz="20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endPar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r>
              <a:t>1. Building a strong management structure for the Noda Group.</a:t>
            </a:r>
          </a:p>
          <a:p>
            <a:pPr indent="266700" algn="just">
              <a:spcAft>
                <a:spcPts val="0"/>
              </a:spcAft>
            </a:pPr>
            <a:r>
              <a:t>1. Inventory asset compression, promotion of fund mobilization.</a:t>
            </a:r>
          </a:p>
          <a:p>
            <a:pPr indent="266700" algn="just">
              <a:spcAft>
                <a:spcPts val="0"/>
              </a:spcAft>
            </a:pPr>
            <a:r>
              <a:t>1. Structural reform promotion for improving business profitability through visualization of numbers.</a:t>
            </a:r>
            <a:endParaRPr lang="ja-JP" altLang="ja-JP" sz="1200" kern="100" dirty="0">
              <a:solidFill>
                <a:srgbClr val="00206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598930" y="214313"/>
            <a:ext cx="3709670" cy="523220"/>
          </a:xfrm>
          <a:prstGeom prst="rect">
            <a:avLst/>
          </a:prstGeom>
        </p:spPr>
        <p:txBody>
          <a:bodyPr wrap="none">
            <a:spAutoFit/>
          </a:bodyPr>
          <a:lstStyle/>
          <a:p>
            <a:pPr algn="just">
              <a:spcAft>
                <a:spcPts val="0"/>
              </a:spcAft>
            </a:pPr>
            <a:r>
              <a:t>2023 Vision</a:t>
            </a:r>
            <a:endParaRPr lang="ja-JP"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6249144" y="404664"/>
            <a:ext cx="3245036" cy="276999"/>
          </a:xfrm>
          <a:prstGeom prst="rect">
            <a:avLst/>
          </a:prstGeom>
        </p:spPr>
        <p:txBody>
          <a:bodyPr wrap="square">
            <a:spAutoFit/>
          </a:bodyPr>
          <a:lstStyle/>
          <a:p>
            <a:r>
              <a:t>1, The ideal state of the group in 3 years and 5 years.</a:t>
            </a:r>
            <a:endParaRPr lang="ja-JP" altLang="en-US" dirty="0"/>
          </a:p>
        </p:txBody>
      </p:sp>
    </p:spTree>
    <p:extLst>
      <p:ext uri="{BB962C8B-B14F-4D97-AF65-F5344CB8AC3E}">
        <p14:creationId xmlns:p14="http://schemas.microsoft.com/office/powerpoint/2010/main" val="358258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4</a:t>
            </a:fld>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803661550"/>
              </p:ext>
            </p:extLst>
          </p:nvPr>
        </p:nvGraphicFramePr>
        <p:xfrm>
          <a:off x="117816" y="1052736"/>
          <a:ext cx="9731727" cy="5184577"/>
        </p:xfrm>
        <a:graphic>
          <a:graphicData uri="http://schemas.openxmlformats.org/drawingml/2006/table">
            <a:tbl>
              <a:tblPr/>
              <a:tblGrid>
                <a:gridCol w="478917"/>
                <a:gridCol w="2124019"/>
                <a:gridCol w="2160240"/>
                <a:gridCol w="2232248"/>
                <a:gridCol w="2736303"/>
              </a:tblGrid>
              <a:tr h="280976">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r>
                        <a:t>2023 October to 2024 September.</a:t>
                      </a:r>
                    </a:p>
                  </a:txBody>
                  <a:tcPr marL="7647" marR="7647" marT="7647" marB="0" anchor="ctr">
                    <a:lnL>
                      <a:noFill/>
                    </a:lnL>
                    <a:lnR>
                      <a:noFill/>
                    </a:lnR>
                    <a:lnT>
                      <a:noFill/>
                    </a:lnT>
                    <a:lnB>
                      <a:noFill/>
                    </a:lnB>
                  </a:tcPr>
                </a:tc>
              </a:tr>
              <a:tr h="178553">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r>
              <a:tr h="353892">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Policy.</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Explanation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1, Target value.</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Actions for this term</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Challenge to new business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Understanding customer needs and developing high-value-added products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Discovering the demand for automation and labor-saving measures, developing our own brand, and researching and developing new businesses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Achieving 1 billion yen in sales, fostering a corporate culture of continuous challenge without fear of failure, establishing development businesses through new customer acquisition, and utilizing Noda Technical Creation and group companies as opportunities after the corona pandemic</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Enhancement of technical capabilities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Development of necessary human resources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Setting and taking action on the following numerical targets: Improving QCD, enhancing 3D CAD technology, acquiring electrical and PLC control technology, implementing education and training, and improving 5S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Strengthening efforts towards quality improvement, differentiation from other companies through QCD improvement, implementing skill development education, conducting external and internal education, and revitalizing committee activities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Pursuit of an attractive company</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Management that respects human dignity</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Employee autonomy through the pursuit of management principles and improvement of financial health</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Pursuit of management principles and achievement of goals aimed at improving the company's financial position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3080792" y="260648"/>
            <a:ext cx="2872902" cy="523220"/>
          </a:xfrm>
          <a:prstGeom prst="rect">
            <a:avLst/>
          </a:prstGeom>
        </p:spPr>
        <p:txBody>
          <a:bodyPr wrap="none">
            <a:spAutoFit/>
          </a:bodyPr>
          <a:lstStyle/>
          <a:p>
            <a:r>
              <a:t>Noda Group's policy pursuit</a:t>
            </a:r>
            <a:endParaRPr lang="ja-JP" altLang="en-US" sz="2800" dirty="0">
              <a:solidFill>
                <a:srgbClr val="FF0000"/>
              </a:solidFill>
            </a:endParaRPr>
          </a:p>
        </p:txBody>
      </p:sp>
    </p:spTree>
    <p:extLst>
      <p:ext uri="{BB962C8B-B14F-4D97-AF65-F5344CB8AC3E}">
        <p14:creationId xmlns:p14="http://schemas.microsoft.com/office/powerpoint/2010/main" val="2865008036"/>
      </p:ext>
    </p:extLst>
  </p:cSld>
  <p:clrMapOvr>
    <a:masterClrMapping/>
  </p:clrMapOvr>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19599</TotalTime>
  <Words>248</Words>
  <Application>Microsoft Office PowerPoint</Application>
  <PresentationFormat>A4 210 x 297 mm</PresentationFormat>
  <Paragraphs>85</Paragraphs>
  <Slides>5</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5</vt:i4>
      </vt:variant>
    </vt:vector>
  </HeadingPairs>
  <TitlesOfParts>
    <vt:vector size="21" baseType="lpstr">
      <vt:lpstr>Arial Unicode MS</vt:lpstr>
      <vt:lpstr>BIZ UDPゴシック</vt:lpstr>
      <vt:lpstr>HGSｺﾞｼｯｸE</vt:lpstr>
      <vt:lpstr>ＭＳ Ｐゴシック</vt:lpstr>
      <vt:lpstr>ＭＳ Ｐゴシック</vt:lpstr>
      <vt:lpstr>ＭＳ ゴシック</vt:lpstr>
      <vt:lpstr>ＭＳ 明朝</vt:lpstr>
      <vt:lpstr>Yu Gothic</vt:lpstr>
      <vt:lpstr>Yu Gothic</vt:lpstr>
      <vt:lpstr>Arial</vt:lpstr>
      <vt:lpstr>Calibri</vt:lpstr>
      <vt:lpstr>Century</vt:lpstr>
      <vt:lpstr>Symbol</vt:lpstr>
      <vt:lpstr>Times New Roman</vt:lpstr>
      <vt:lpstr>Wingdings</vt:lpstr>
      <vt:lpstr>Default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492</cp:revision>
  <cp:lastPrinted>2020-04-16T09:18:18Z</cp:lastPrinted>
  <dcterms:created xsi:type="dcterms:W3CDTF">2012-03-22T07:34:34Z</dcterms:created>
  <dcterms:modified xsi:type="dcterms:W3CDTF">2023-09-01T07:41:40Z</dcterms:modified>
</cp:coreProperties>
</file>