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6"/>
  </p:notesMasterIdLst>
  <p:sldIdLst>
    <p:sldId id="256" r:id="rId3"/>
    <p:sldId id="33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333" r:id="rId17"/>
    <p:sldId id="271" r:id="rId18"/>
    <p:sldId id="272" r:id="rId19"/>
    <p:sldId id="273" r:id="rId20"/>
    <p:sldId id="274" r:id="rId21"/>
    <p:sldId id="275" r:id="rId22"/>
    <p:sldId id="276" r:id="rId23"/>
    <p:sldId id="288" r:id="rId24"/>
    <p:sldId id="331" r:id="rId25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A05B047D-4CAB-3E03-B173-AED3259BB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6DC0D1CE-F727-3207-60BA-4BCD3F83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A13B0D5C-9487-5AC7-172E-33237A793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3295760-B3CC-FD53-6B16-F517E95D6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3" y="0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929641F7-EC3C-7787-CAE5-00161348963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7425" cy="35972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D98C2B20-1D13-15C6-3E42-C44FBDE7AEF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8350" cy="4316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840" tIns="48240" rIns="96840" bIns="4824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/>
          </a:p>
        </p:txBody>
      </p:sp>
      <p:sp>
        <p:nvSpPr>
          <p:cNvPr id="3080" name="Text Box 7">
            <a:extLst>
              <a:ext uri="{FF2B5EF4-FFF2-40B4-BE49-F238E27FC236}">
                <a16:creationId xmlns:a16="http://schemas.microsoft.com/office/drawing/2014/main" id="{A004075A-9BEE-0F0A-7375-CD51D366A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909C043-727F-59B2-C49C-6D63762AC88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0188"/>
            <a:ext cx="3165475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840" tIns="48240" rIns="96840" bIns="48240" numCol="1" anchor="b" anchorCtr="0" compatLnSpc="1">
            <a:prstTxWarp prst="textNoShape">
              <a:avLst/>
            </a:prstTxWarp>
          </a:bodyPr>
          <a:lstStyle>
            <a:lvl1pPr marL="215900" indent="-214313" algn="r" eaLnBrk="1" hangingPunct="1">
              <a:buClrTx/>
              <a:buSzPct val="4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5E3AF8B6-0DEB-43A4-A70B-64ABB5D7643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>
            <a:extLst>
              <a:ext uri="{FF2B5EF4-FFF2-40B4-BE49-F238E27FC236}">
                <a16:creationId xmlns:a16="http://schemas.microsoft.com/office/drawing/2014/main" id="{FBE175B2-EB81-3680-5330-9F830255926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5900" indent="-2143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B53A3FAA-32F5-4E61-AF68-1C110C6E7B47}" type="slidenum">
              <a:rPr lang="en-US" altLang="fr-FR" sz="1300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</a:t>
            </a:fld>
            <a:endParaRPr lang="en-US" altLang="fr-FR" sz="1300"/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5116554C-E281-B6E7-5143-4B1E507F90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F106F214-EAE5-D896-2313-C2EB2F801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YE" dirty="0"/>
              <a:t>المعضلة: لديك طريقتان (أو أكثر) لحل المشكلة، كيف تختار الأفضل؟</a:t>
            </a:r>
          </a:p>
          <a:p>
            <a:pPr algn="r" rtl="1"/>
            <a:r>
              <a:rPr lang="ar-YE" dirty="0"/>
              <a:t>نهج واحد: تنفيذ كل خوارزمية في جافا، واختبار المدة التي يستغرقها تشغيل كل منها.</a:t>
            </a:r>
          </a:p>
          <a:p>
            <a:pPr algn="r" rtl="1"/>
            <a:r>
              <a:rPr lang="ar-YE" dirty="0"/>
              <a:t>مشاكل:</a:t>
            </a:r>
          </a:p>
          <a:p>
            <a:pPr algn="r" rtl="1"/>
            <a:r>
              <a:rPr lang="ar-YE" dirty="0"/>
              <a:t>قد تتسبب التطبيقات المختلفة في تشغيل الخوارزمية بشكل أسرع/أبطأ</a:t>
            </a:r>
          </a:p>
          <a:p>
            <a:pPr algn="r" rtl="1"/>
            <a:r>
              <a:rPr lang="ar-YE" dirty="0"/>
              <a:t>تعمل بعض الخوارزميات بشكل أسرع على بعض أجهزة الكمبيوتر</a:t>
            </a:r>
          </a:p>
          <a:p>
            <a:pPr algn="r" rtl="1"/>
            <a:r>
              <a:rPr lang="ar-YE" dirty="0"/>
              <a:t>قد يكون أداء الخوارزميات مختلفًا اعتمادًا على البيانات (على سبيل المثال، يعتمد الفرز غالبًا على ما يتم فرزه)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5E3AF8B6-0DEB-43A4-A70B-64ABB5D76438}" type="slidenum">
              <a:rPr lang="en-US" altLang="fr-FR" smtClean="0"/>
              <a:pPr>
                <a:defRPr/>
              </a:pPr>
              <a:t>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2442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YE" dirty="0"/>
              <a:t>ترتيب تحليل الحجم (تابع)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5E3AF8B6-0DEB-43A4-A70B-64ABB5D76438}" type="slidenum">
              <a:rPr lang="en-US" altLang="fr-FR" smtClean="0"/>
              <a:pPr>
                <a:defRPr/>
              </a:pPr>
              <a:t>9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56722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8">
            <a:extLst>
              <a:ext uri="{FF2B5EF4-FFF2-40B4-BE49-F238E27FC236}">
                <a16:creationId xmlns:a16="http://schemas.microsoft.com/office/drawing/2014/main" id="{B1C924B4-281D-E2CB-3790-5F21F186A1A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5900" indent="-2143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18D75042-0FE6-464A-9DF5-53C6BEB068B6}" type="slidenum">
              <a:rPr lang="en-US" altLang="fr-FR" sz="1300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23</a:t>
            </a:fld>
            <a:endParaRPr lang="en-US" altLang="fr-FR" sz="1300"/>
          </a:p>
        </p:txBody>
      </p:sp>
      <p:sp>
        <p:nvSpPr>
          <p:cNvPr id="115715" name="Rectangle 1">
            <a:extLst>
              <a:ext uri="{FF2B5EF4-FFF2-40B4-BE49-F238E27FC236}">
                <a16:creationId xmlns:a16="http://schemas.microsoft.com/office/drawing/2014/main" id="{5DA0FF63-0D6A-8239-2748-C8D4E8C948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6" name="Text Box 2">
            <a:extLst>
              <a:ext uri="{FF2B5EF4-FFF2-40B4-BE49-F238E27FC236}">
                <a16:creationId xmlns:a16="http://schemas.microsoft.com/office/drawing/2014/main" id="{9211E6B6-0A38-B6F0-780E-3662D0FF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2A3A44F-AC7F-7082-848E-48F658252D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57B5D-8DA2-40F7-9D80-BC3C6D62458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2418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317FBE0-58B1-6A12-7067-CBEFEE4DCAE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5C6B2-E054-42E1-974B-C6CD7DF206E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4924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7813" y="457200"/>
            <a:ext cx="2055812" cy="59404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8213" cy="59404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38E1B1C-5874-E173-FB9C-66CDAF04BDA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973B3-1147-401B-B0C4-55568768116F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55259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D9FF-D2F9-1AD9-3B24-021B5D237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14DAAEAE-B67E-AD6B-9890-B59100EAE9E2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E9C3B-9DD2-27D9-AA32-02964205A7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D692E-5C34-6479-EDE7-811799B46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FC1C-1F9B-0B1C-ED37-6F615146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4A861CB-9186-49DD-A4EF-8BB297018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808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92E4E69C-42DA-B788-F0E2-E4368D9EF03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0B4F8-A17E-4717-84CD-4D081EDF7CF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5542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41DF26E8-1C50-BA59-40E2-273F2D641D4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78FA2-92A7-4D01-BA83-6295912080C6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00017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C7B48887-0486-9A52-5DEC-39888235E33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4CC23-9C1C-4174-986B-87BF6F763336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39551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7013" cy="49498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447800"/>
            <a:ext cx="4037012" cy="49498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7F8CE0A-6906-CDEC-517C-550325463F9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7BCBF-2715-4885-B7F1-27C73A2FAFF3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03510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5521F85-A4D0-2F44-43AF-763E9EDBAE3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4E6D8-326F-417A-822B-F6820FD53BE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86639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D8D9E3BF-5570-650B-09C1-0BEC71A94B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AEB9A-6E04-418E-A923-81C1EB31EDE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31574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D20A1F2F-16D3-9076-1C0F-378706CA54B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44DAC-E950-4E86-B9E8-DE02C3E2A08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3312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B7A7E9E-10CD-4596-3955-D4611922972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2DA3E-A819-415D-90FE-2DAD68632D2A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33009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5FF260AF-12C7-4B76-AB7F-E8A8C6B0F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80D4-65BF-4419-9664-AE614551388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55111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F7A3BD98-E178-2876-DEF3-A10CE4E9DE6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2C318-520D-4A01-B594-EFAC551E394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361809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AF8F8780-63C9-E7C5-C32C-9219C029077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B3B4B-15BA-4AF2-8DFB-2E2169A29FCF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067696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7813" y="457200"/>
            <a:ext cx="2055812" cy="59404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8213" cy="59404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6F0321CB-480E-6C06-4EAB-086A500D8A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E7DD-58F8-4500-B57D-B2D486E7190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467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25DA1FD-D894-9B60-1553-601735C0FF3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68F1D-B372-4D85-A038-0C07A04E696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6310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7013" cy="49498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447800"/>
            <a:ext cx="4037012" cy="49498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7DF6006-2463-0869-8069-26A52F7E843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434-C2A9-472B-8FF0-EAF4DC375F9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4681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D1177D3-C785-CBD7-F45F-D3C007224F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5892-1C41-4D7C-A7A5-FCA11B9C985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0349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985B205-B338-61FA-CE51-B21CA1DBF32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60B5F-41A2-48C8-AB36-BBC830138F0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97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292037-E47A-4E3C-CD29-8A4243923E4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67779-EF9D-4406-8FA6-11E80851C39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467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46E6E6A-5FA2-9D19-0809-0E76918BF40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269D4-ACB0-4437-AF52-37580DC62E8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7783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202DEF3-F7F6-7568-9794-0CACA0363B5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14E5A-ADB1-4A7B-8CC4-7052BD43DD56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389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827D455B-CB4C-C26F-A935-09F8F09999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F51024-AE95-4961-8E5D-98985CD3F2F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F10C3A6F-B702-135C-B496-9FA19A52F5C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301625"/>
            <a:chOff x="0" y="0"/>
            <a:chExt cx="5758" cy="190"/>
          </a:xfrm>
        </p:grpSpPr>
        <p:sp>
          <p:nvSpPr>
            <p:cNvPr id="1031" name="Rectangle 3">
              <a:extLst>
                <a:ext uri="{FF2B5EF4-FFF2-40B4-BE49-F238E27FC236}">
                  <a16:creationId xmlns:a16="http://schemas.microsoft.com/office/drawing/2014/main" id="{3A2834EC-96BF-CFAB-57C6-2E6A6AE10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8" cy="18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F839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2" name="Rectangle 4">
              <a:extLst>
                <a:ext uri="{FF2B5EF4-FFF2-40B4-BE49-F238E27FC236}">
                  <a16:creationId xmlns:a16="http://schemas.microsoft.com/office/drawing/2014/main" id="{E278D881-BC6B-ACA9-A2D0-3272E098B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47"/>
              <a:ext cx="5498" cy="9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440044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3" name="Rectangle 5">
              <a:extLst>
                <a:ext uri="{FF2B5EF4-FFF2-40B4-BE49-F238E27FC236}">
                  <a16:creationId xmlns:a16="http://schemas.microsoft.com/office/drawing/2014/main" id="{24402B0C-A76A-B3A6-D066-8235D3679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47"/>
              <a:ext cx="85" cy="48"/>
            </a:xfrm>
            <a:prstGeom prst="rect">
              <a:avLst/>
            </a:prstGeom>
            <a:solidFill>
              <a:srgbClr val="9F83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4" name="Rectangle 6">
              <a:extLst>
                <a:ext uri="{FF2B5EF4-FFF2-40B4-BE49-F238E27FC236}">
                  <a16:creationId xmlns:a16="http://schemas.microsoft.com/office/drawing/2014/main" id="{255613EB-5E34-7048-0878-239497074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6" cy="47"/>
            </a:xfrm>
            <a:prstGeom prst="rect">
              <a:avLst/>
            </a:prstGeom>
            <a:solidFill>
              <a:srgbClr val="9F83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5" name="Rectangle 7">
              <a:extLst>
                <a:ext uri="{FF2B5EF4-FFF2-40B4-BE49-F238E27FC236}">
                  <a16:creationId xmlns:a16="http://schemas.microsoft.com/office/drawing/2014/main" id="{9F3F92B6-FBFD-6F85-6158-6956C9316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47"/>
              <a:ext cx="86" cy="48"/>
            </a:xfrm>
            <a:prstGeom prst="rect">
              <a:avLst/>
            </a:prstGeom>
            <a:solidFill>
              <a:srgbClr val="79057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6" name="Rectangle 8">
              <a:extLst>
                <a:ext uri="{FF2B5EF4-FFF2-40B4-BE49-F238E27FC236}">
                  <a16:creationId xmlns:a16="http://schemas.microsoft.com/office/drawing/2014/main" id="{68390141-415C-9AA2-6A52-C34BA0056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97"/>
              <a:ext cx="84" cy="46"/>
            </a:xfrm>
            <a:prstGeom prst="rect">
              <a:avLst/>
            </a:prstGeom>
            <a:solidFill>
              <a:srgbClr val="9F839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7" name="Rectangle 9">
              <a:extLst>
                <a:ext uri="{FF2B5EF4-FFF2-40B4-BE49-F238E27FC236}">
                  <a16:creationId xmlns:a16="http://schemas.microsoft.com/office/drawing/2014/main" id="{5B69D147-7F51-D073-2F1F-0062B0032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48"/>
              <a:ext cx="87" cy="47"/>
            </a:xfrm>
            <a:prstGeom prst="rect">
              <a:avLst/>
            </a:prstGeom>
            <a:solidFill>
              <a:srgbClr val="4400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8" name="Rectangle 10">
              <a:extLst>
                <a:ext uri="{FF2B5EF4-FFF2-40B4-BE49-F238E27FC236}">
                  <a16:creationId xmlns:a16="http://schemas.microsoft.com/office/drawing/2014/main" id="{6CCE2798-DDFF-719C-1326-BCE7DD82A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95"/>
              <a:ext cx="85" cy="47"/>
            </a:xfrm>
            <a:prstGeom prst="rect">
              <a:avLst/>
            </a:prstGeom>
            <a:solidFill>
              <a:srgbClr val="79057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1039" name="Rectangle 11">
              <a:extLst>
                <a:ext uri="{FF2B5EF4-FFF2-40B4-BE49-F238E27FC236}">
                  <a16:creationId xmlns:a16="http://schemas.microsoft.com/office/drawing/2014/main" id="{84A14AE2-8F0D-A976-4DF2-3E491B584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44"/>
              <a:ext cx="84" cy="46"/>
            </a:xfrm>
            <a:prstGeom prst="rect">
              <a:avLst/>
            </a:prstGeom>
            <a:solidFill>
              <a:srgbClr val="79057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</p:grpSp>
      <p:sp>
        <p:nvSpPr>
          <p:cNvPr id="1028" name="Rectangle 12">
            <a:extLst>
              <a:ext uri="{FF2B5EF4-FFF2-40B4-BE49-F238E27FC236}">
                <a16:creationId xmlns:a16="http://schemas.microsoft.com/office/drawing/2014/main" id="{57906E56-8376-8177-0971-C3FC18A18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64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Click to edit the title text format</a:t>
            </a:r>
          </a:p>
        </p:txBody>
      </p:sp>
      <p:sp>
        <p:nvSpPr>
          <p:cNvPr id="1029" name="Rectangle 13">
            <a:extLst>
              <a:ext uri="{FF2B5EF4-FFF2-40B4-BE49-F238E27FC236}">
                <a16:creationId xmlns:a16="http://schemas.microsoft.com/office/drawing/2014/main" id="{B7265FD6-42B5-A2D9-1917-55567DDAE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6425" cy="494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Click to edit the outline text format</a:t>
            </a:r>
          </a:p>
          <a:p>
            <a:pPr lvl="1"/>
            <a:r>
              <a:rPr lang="en-GB" altLang="fr-FR"/>
              <a:t>Second Outline Level</a:t>
            </a:r>
          </a:p>
          <a:p>
            <a:pPr lvl="2"/>
            <a:r>
              <a:rPr lang="en-GB" altLang="fr-FR"/>
              <a:t>Third Outline Level</a:t>
            </a:r>
          </a:p>
          <a:p>
            <a:pPr lvl="3"/>
            <a:r>
              <a:rPr lang="en-GB" altLang="fr-FR"/>
              <a:t>Fourth Outline Level</a:t>
            </a:r>
          </a:p>
          <a:p>
            <a:pPr lvl="4"/>
            <a:r>
              <a:rPr lang="en-GB" altLang="fr-FR"/>
              <a:t>Fifth Outline Level</a:t>
            </a:r>
          </a:p>
          <a:p>
            <a:pPr lvl="4"/>
            <a:r>
              <a:rPr lang="en-GB" altLang="fr-FR"/>
              <a:t>Sixth Outline Level</a:t>
            </a:r>
          </a:p>
          <a:p>
            <a:pPr lvl="4"/>
            <a:r>
              <a:rPr lang="en-GB" altLang="fr-FR"/>
              <a:t>Seventh Outline Level</a:t>
            </a:r>
          </a:p>
        </p:txBody>
      </p:sp>
      <p:sp>
        <p:nvSpPr>
          <p:cNvPr id="1030" name="Text Box 14">
            <a:extLst>
              <a:ext uri="{FF2B5EF4-FFF2-40B4-BE49-F238E27FC236}">
                <a16:creationId xmlns:a16="http://schemas.microsoft.com/office/drawing/2014/main" id="{C1D846BA-E742-391F-DAE7-E500EC629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936C12BC-6B82-E2B8-EC3A-77EA76B4E26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4825"/>
            <a:chOff x="0" y="0"/>
            <a:chExt cx="5758" cy="4318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B360C484-C539-11AD-C461-0C6B71860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206" cy="431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F839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7CBD40C0-1979-7521-1FDD-B2D40C102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1065"/>
              <a:ext cx="4677" cy="1594"/>
            </a:xfrm>
            <a:prstGeom prst="rect">
              <a:avLst/>
            </a:prstGeom>
            <a:solidFill>
              <a:srgbClr val="4400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fr-FR" altLang="fr-FR"/>
            </a:p>
          </p:txBody>
        </p:sp>
        <p:grpSp>
          <p:nvGrpSpPr>
            <p:cNvPr id="2058" name="Group 4">
              <a:extLst>
                <a:ext uri="{FF2B5EF4-FFF2-40B4-BE49-F238E27FC236}">
                  <a16:creationId xmlns:a16="http://schemas.microsoft.com/office/drawing/2014/main" id="{C3740E4B-5336-72EE-00B7-3535FA482C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4" cy="1987"/>
              <a:chOff x="0" y="672"/>
              <a:chExt cx="1804" cy="1987"/>
            </a:xfrm>
          </p:grpSpPr>
          <p:sp>
            <p:nvSpPr>
              <p:cNvPr id="2059" name="Rectangle 5">
                <a:extLst>
                  <a:ext uri="{FF2B5EF4-FFF2-40B4-BE49-F238E27FC236}">
                    <a16:creationId xmlns:a16="http://schemas.microsoft.com/office/drawing/2014/main" id="{B15E8481-77B3-1982-44EC-44D69572C0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1" cy="402"/>
              </a:xfrm>
              <a:prstGeom prst="rect">
                <a:avLst/>
              </a:prstGeom>
              <a:solidFill>
                <a:srgbClr val="79057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0" name="Rectangle 6">
                <a:extLst>
                  <a:ext uri="{FF2B5EF4-FFF2-40B4-BE49-F238E27FC236}">
                    <a16:creationId xmlns:a16="http://schemas.microsoft.com/office/drawing/2014/main" id="{1BDCE120-430C-4D1C-BA9A-E165F62E3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0" cy="403"/>
              </a:xfrm>
              <a:prstGeom prst="rect">
                <a:avLst/>
              </a:prstGeom>
              <a:solidFill>
                <a:srgbClr val="9F839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1" name="Rectangle 7">
                <a:extLst>
                  <a:ext uri="{FF2B5EF4-FFF2-40B4-BE49-F238E27FC236}">
                    <a16:creationId xmlns:a16="http://schemas.microsoft.com/office/drawing/2014/main" id="{5FD574B9-7B33-21B8-BE42-492F0BB66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7" cy="398"/>
              </a:xfrm>
              <a:prstGeom prst="rect">
                <a:avLst/>
              </a:prstGeom>
              <a:solidFill>
                <a:srgbClr val="9F839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2" name="Rectangle 8">
                <a:extLst>
                  <a:ext uri="{FF2B5EF4-FFF2-40B4-BE49-F238E27FC236}">
                    <a16:creationId xmlns:a16="http://schemas.microsoft.com/office/drawing/2014/main" id="{0895A54A-6328-FFF9-8F96-50C1DD219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6" cy="402"/>
              </a:xfrm>
              <a:prstGeom prst="rect">
                <a:avLst/>
              </a:prstGeom>
              <a:solidFill>
                <a:srgbClr val="4400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3" name="Rectangle 9">
                <a:extLst>
                  <a:ext uri="{FF2B5EF4-FFF2-40B4-BE49-F238E27FC236}">
                    <a16:creationId xmlns:a16="http://schemas.microsoft.com/office/drawing/2014/main" id="{8B757275-8724-1FEC-91D5-53A5AD522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7" cy="403"/>
              </a:xfrm>
              <a:prstGeom prst="rect">
                <a:avLst/>
              </a:prstGeom>
              <a:solidFill>
                <a:srgbClr val="79057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4" name="Rectangle 10">
                <a:extLst>
                  <a:ext uri="{FF2B5EF4-FFF2-40B4-BE49-F238E27FC236}">
                    <a16:creationId xmlns:a16="http://schemas.microsoft.com/office/drawing/2014/main" id="{5A8DA2F9-4DA0-4A48-1131-217F9678A8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6" cy="397"/>
              </a:xfrm>
              <a:prstGeom prst="rect">
                <a:avLst/>
              </a:prstGeom>
              <a:solidFill>
                <a:srgbClr val="9F839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5" name="Rectangle 11">
                <a:extLst>
                  <a:ext uri="{FF2B5EF4-FFF2-40B4-BE49-F238E27FC236}">
                    <a16:creationId xmlns:a16="http://schemas.microsoft.com/office/drawing/2014/main" id="{C8C3C7B8-73C9-996D-0204-73CB193E9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5" cy="397"/>
              </a:xfrm>
              <a:prstGeom prst="rect">
                <a:avLst/>
              </a:prstGeom>
              <a:solidFill>
                <a:srgbClr val="44004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6" name="Rectangle 12">
                <a:extLst>
                  <a:ext uri="{FF2B5EF4-FFF2-40B4-BE49-F238E27FC236}">
                    <a16:creationId xmlns:a16="http://schemas.microsoft.com/office/drawing/2014/main" id="{0B9BD719-0313-0DAB-EDBB-AC3A9BA26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0" cy="397"/>
              </a:xfrm>
              <a:prstGeom prst="rect">
                <a:avLst/>
              </a:prstGeom>
              <a:solidFill>
                <a:srgbClr val="79057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" name="Rectangle 13">
                <a:extLst>
                  <a:ext uri="{FF2B5EF4-FFF2-40B4-BE49-F238E27FC236}">
                    <a16:creationId xmlns:a16="http://schemas.microsoft.com/office/drawing/2014/main" id="{C768669E-5874-29C5-5B02-508CCB11B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1" cy="404"/>
              </a:xfrm>
              <a:prstGeom prst="rect">
                <a:avLst/>
              </a:prstGeom>
              <a:solidFill>
                <a:srgbClr val="9F839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  <p:sp>
            <p:nvSpPr>
              <p:cNvPr id="2068" name="Rectangle 14">
                <a:extLst>
                  <a:ext uri="{FF2B5EF4-FFF2-40B4-BE49-F238E27FC236}">
                    <a16:creationId xmlns:a16="http://schemas.microsoft.com/office/drawing/2014/main" id="{7EBF00F4-259B-2B34-E80A-3FCD47AB9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6" cy="404"/>
              </a:xfrm>
              <a:prstGeom prst="rect">
                <a:avLst/>
              </a:prstGeom>
              <a:solidFill>
                <a:srgbClr val="79057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fr-FR" altLang="fr-FR"/>
              </a:p>
            </p:txBody>
          </p:sp>
        </p:grpSp>
      </p:grpSp>
      <p:sp>
        <p:nvSpPr>
          <p:cNvPr id="2051" name="Rectangle 15">
            <a:extLst>
              <a:ext uri="{FF2B5EF4-FFF2-40B4-BE49-F238E27FC236}">
                <a16:creationId xmlns:a16="http://schemas.microsoft.com/office/drawing/2014/main" id="{79C62852-82C8-EDA4-960D-2E5188DC3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64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Click to edit the title text format</a:t>
            </a:r>
          </a:p>
        </p:txBody>
      </p:sp>
      <p:sp>
        <p:nvSpPr>
          <p:cNvPr id="2052" name="Rectangle 16">
            <a:extLst>
              <a:ext uri="{FF2B5EF4-FFF2-40B4-BE49-F238E27FC236}">
                <a16:creationId xmlns:a16="http://schemas.microsoft.com/office/drawing/2014/main" id="{96A3FF87-2595-BB7E-0A1D-18989FE0D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6425" cy="494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Click to edit the outline text format</a:t>
            </a:r>
          </a:p>
          <a:p>
            <a:pPr lvl="1"/>
            <a:r>
              <a:rPr lang="en-GB" altLang="fr-FR"/>
              <a:t>Second Outline Level</a:t>
            </a:r>
          </a:p>
          <a:p>
            <a:pPr lvl="2"/>
            <a:r>
              <a:rPr lang="en-GB" altLang="fr-FR"/>
              <a:t>Third Outline Level</a:t>
            </a:r>
          </a:p>
          <a:p>
            <a:pPr lvl="3"/>
            <a:r>
              <a:rPr lang="en-GB" altLang="fr-FR"/>
              <a:t>Fourth Outline Level</a:t>
            </a:r>
          </a:p>
          <a:p>
            <a:pPr lvl="4"/>
            <a:r>
              <a:rPr lang="en-GB" altLang="fr-FR"/>
              <a:t>Fifth Outline Level</a:t>
            </a:r>
          </a:p>
          <a:p>
            <a:pPr lvl="4"/>
            <a:r>
              <a:rPr lang="en-GB" altLang="fr-FR"/>
              <a:t>Sixth Outline Level</a:t>
            </a:r>
          </a:p>
          <a:p>
            <a:pPr lvl="4"/>
            <a:r>
              <a:rPr lang="en-GB" altLang="fr-FR"/>
              <a:t>Seventh Outline Level</a:t>
            </a:r>
          </a:p>
        </p:txBody>
      </p:sp>
      <p:sp>
        <p:nvSpPr>
          <p:cNvPr id="2053" name="Text Box 17">
            <a:extLst>
              <a:ext uri="{FF2B5EF4-FFF2-40B4-BE49-F238E27FC236}">
                <a16:creationId xmlns:a16="http://schemas.microsoft.com/office/drawing/2014/main" id="{0826655F-F2A9-9639-04B0-5C50B5332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054" name="Text Box 18">
            <a:extLst>
              <a:ext uri="{FF2B5EF4-FFF2-40B4-BE49-F238E27FC236}">
                <a16:creationId xmlns:a16="http://schemas.microsoft.com/office/drawing/2014/main" id="{D5DD89AE-015D-2765-C696-E8BB2090A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067" name="Rectangle 19">
            <a:extLst>
              <a:ext uri="{FF2B5EF4-FFF2-40B4-BE49-F238E27FC236}">
                <a16:creationId xmlns:a16="http://schemas.microsoft.com/office/drawing/2014/main" id="{FEE5BEB0-3163-88B0-F5DA-0523A5FE4F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000000"/>
                </a:solidFill>
                <a:latin typeface="Arial Black" panose="020B0A04020102020204" pitchFamily="34" charset="0"/>
                <a:cs typeface="DejaVu Sans" charset="0"/>
              </a:defRPr>
            </a:lvl1pPr>
          </a:lstStyle>
          <a:p>
            <a:pPr>
              <a:defRPr/>
            </a:pPr>
            <a:fld id="{C9F67D37-ED78-4725-9216-5F26D90E2866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2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17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23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38.bin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5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26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40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oleObject" Target="../embeddings/oleObject5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Microsoft_Word_97_-_2003_Document.doc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2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B791F848-46C6-3CF7-C0D9-6694E0082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1989138"/>
            <a:ext cx="7898656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fr-FR" sz="4000" dirty="0">
                <a:solidFill>
                  <a:srgbClr val="FFFFFF"/>
                </a:solidFill>
              </a:rPr>
              <a:t>Introduction to Algorithm Analysis</a:t>
            </a: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5002E8B1-FF4E-462B-E559-C6A2C85EB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267200"/>
            <a:ext cx="6019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61AE6DE-00C3-2D03-6FEF-CD34DF7A6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 O Notation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BBCF669-0081-3AF3-72FD-E3AB609969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Algorithm A requires time proportional to f(N) - algorithm is said to be of order f(N) or O(f(N))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Definition: an algorithm is said to take time proportional to O(f(N)) if there is some constant C such that for all but a finite number of values of N, the time taken by the algorithm is less than C*f(N)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Examples: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is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If an algorithm is O(f(N)), f(N) is said to be the </a:t>
            </a:r>
            <a:r>
              <a:rPr lang="en-US" altLang="en-US" sz="2800" i="1"/>
              <a:t>growth-rate</a:t>
            </a:r>
            <a:r>
              <a:rPr lang="en-US" altLang="en-US" sz="2800"/>
              <a:t> function of the algorithm</a:t>
            </a:r>
          </a:p>
        </p:txBody>
      </p:sp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A0F1D320-496F-AD0E-F245-C4EEFFB624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4572000"/>
          <a:ext cx="3276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203040" progId="Equation.3">
                  <p:embed/>
                </p:oleObj>
              </mc:Choice>
              <mc:Fallback>
                <p:oleObj name="Equation" r:id="rId2" imgW="1536480" imgH="203040" progId="Equation.3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A0F1D320-496F-AD0E-F245-C4EEFFB624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572000"/>
                        <a:ext cx="3276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>
            <a:extLst>
              <a:ext uri="{FF2B5EF4-FFF2-40B4-BE49-F238E27FC236}">
                <a16:creationId xmlns:a16="http://schemas.microsoft.com/office/drawing/2014/main" id="{20748EC6-5999-B553-CA3E-67D2D8AB7D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5029200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203040" progId="Equation.3">
                  <p:embed/>
                </p:oleObj>
              </mc:Choice>
              <mc:Fallback>
                <p:oleObj name="Equation" r:id="rId4" imgW="1320480" imgH="203040" progId="Equation.3">
                  <p:embed/>
                  <p:pic>
                    <p:nvPicPr>
                      <p:cNvPr id="11269" name="Object 5">
                        <a:extLst>
                          <a:ext uri="{FF2B5EF4-FFF2-40B4-BE49-F238E27FC236}">
                            <a16:creationId xmlns:a16="http://schemas.microsoft.com/office/drawing/2014/main" id="{20748EC6-5999-B553-CA3E-67D2D8AB7D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029200"/>
                        <a:ext cx="29718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>
            <a:extLst>
              <a:ext uri="{FF2B5EF4-FFF2-40B4-BE49-F238E27FC236}">
                <a16:creationId xmlns:a16="http://schemas.microsoft.com/office/drawing/2014/main" id="{08187397-6C61-7337-23CA-32A53BD6B4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4572000"/>
          <a:ext cx="9715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228600" progId="Equation.3">
                  <p:embed/>
                </p:oleObj>
              </mc:Choice>
              <mc:Fallback>
                <p:oleObj name="Equation" r:id="rId6" imgW="457200" imgH="228600" progId="Equation.3">
                  <p:embed/>
                  <p:pic>
                    <p:nvPicPr>
                      <p:cNvPr id="11270" name="Object 6">
                        <a:extLst>
                          <a:ext uri="{FF2B5EF4-FFF2-40B4-BE49-F238E27FC236}">
                            <a16:creationId xmlns:a16="http://schemas.microsoft.com/office/drawing/2014/main" id="{08187397-6C61-7337-23CA-32A53BD6B4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9715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>
            <a:extLst>
              <a:ext uri="{FF2B5EF4-FFF2-40B4-BE49-F238E27FC236}">
                <a16:creationId xmlns:a16="http://schemas.microsoft.com/office/drawing/2014/main" id="{B1D955CF-47DF-051A-6B2B-AE747E5FE7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5029200"/>
          <a:ext cx="9683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640" imgH="228600" progId="Equation.3">
                  <p:embed/>
                </p:oleObj>
              </mc:Choice>
              <mc:Fallback>
                <p:oleObj name="Equation" r:id="rId8" imgW="431640" imgH="228600" progId="Equation.3">
                  <p:embed/>
                  <p:pic>
                    <p:nvPicPr>
                      <p:cNvPr id="11271" name="Object 7">
                        <a:extLst>
                          <a:ext uri="{FF2B5EF4-FFF2-40B4-BE49-F238E27FC236}">
                            <a16:creationId xmlns:a16="http://schemas.microsoft.com/office/drawing/2014/main" id="{B1D955CF-47DF-051A-6B2B-AE747E5FE7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029200"/>
                        <a:ext cx="9683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16DBDB5-57A8-3542-2DFA-7ADE2CD97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Searching Sorted Array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E4440D6-2F1C-6CF7-AA5A-F56ED2E90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Algorithm 1: Sequential Search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int search(int A[], int N, int Num)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int index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		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while ((index &lt; N) &amp;&amp; (A[index] </a:t>
            </a:r>
            <a:r>
              <a:rPr lang="en-US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t>&lt;</a:t>
            </a:r>
            <a:r>
              <a:rPr lang="en-US" altLang="en-US" sz="2000" dirty="0">
                <a:latin typeface="Courier New" panose="02070309020205020404" pitchFamily="49" charset="0"/>
              </a:rPr>
              <a:t> Num))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index++;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	</a:t>
            </a:r>
            <a:endParaRPr lang="en-US" altLang="en-US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if ((index &lt; N) &amp;&amp; (A[index] == Num))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return index;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return -1;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A80600E-5B94-453F-82E9-57ED71E38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Analyzing Search Algorithm 1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E9C7F97-2157-A04B-A774-66FD16B9B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/>
              <a:t>Operations to count: how many times Num is compared to member of array</a:t>
            </a:r>
          </a:p>
          <a:p>
            <a:pPr lvl="1">
              <a:buFontTx/>
              <a:buNone/>
            </a:pPr>
            <a:r>
              <a:rPr lang="en-US" altLang="en-US" sz="2400"/>
              <a:t>One after the loop each time plus ...</a:t>
            </a:r>
          </a:p>
          <a:p>
            <a:pPr lvl="1">
              <a:buFontTx/>
              <a:buNone/>
            </a:pPr>
            <a:r>
              <a:rPr lang="en-US" altLang="en-US" sz="2400"/>
              <a:t>Best-case: find the number we are looking for at the first position in the array (1 + 1 = 2 comparisons)       O(1)</a:t>
            </a:r>
          </a:p>
          <a:p>
            <a:pPr lvl="1">
              <a:buFontTx/>
              <a:buNone/>
            </a:pPr>
            <a:r>
              <a:rPr lang="en-US" altLang="en-US" sz="2400"/>
              <a:t>Average-case: find the number on average half-way down the array (sometimes longer, sometimes shorter) </a:t>
            </a:r>
          </a:p>
          <a:p>
            <a:pPr lvl="1">
              <a:buFontTx/>
              <a:buNone/>
            </a:pPr>
            <a:r>
              <a:rPr lang="en-US" altLang="en-US" sz="2400"/>
              <a:t>   (N/2+1 comparisons)                                             O(N)</a:t>
            </a:r>
          </a:p>
          <a:p>
            <a:pPr lvl="1">
              <a:buFontTx/>
              <a:buNone/>
            </a:pPr>
            <a:r>
              <a:rPr lang="en-US" altLang="en-US" sz="2400"/>
              <a:t>Worst-case: have to compare Num to very element in the array (N + 1 comparisons)                                    O(N)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9802626-7A97-2564-ACE5-9E3E7D9C4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Search Algorithm 2: Binary Search</a:t>
            </a:r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692BDFE-F2AB-2B8A-6964-85494E558A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search(int A[], int N, int Num)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int first = 0;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int last = N - 1;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int mid = (first + last) / 2;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while ((A[mid] != Num) &amp;&amp; (first &lt;= last))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if (A[mid] &gt; Num)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last = mid - 1;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else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first = mid + 1;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mid = (first + last) / 2;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if (A[mid] == Num)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return mid;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else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return -1;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C35E04A-C58A-ED05-E4CE-6D1106E2D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Analyzing Binary Search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851F14A-2197-7130-D62F-D1ED8D04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One comparison after loop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First time through loop, toss half of array (2 comps)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Second time, half remainder (1/4 original) 2 comps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Third time, half remainder (1/8 original) 2 comps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…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Loop Iteration    Remaining Elements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        1                            N/2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        2                            N/4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        3                            N/8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        4                            N/16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…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        ??                          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400"/>
              <a:t>How long to get to 1?</a:t>
            </a:r>
            <a:endParaRPr lang="en-US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006AE29-E6A5-56E9-AE94-D737283E4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Analyzing Binary Search (cont)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BA0E7F-00E7-988D-49A0-E2D86B4B2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Looking at the problem in reverse, how long to double the number 1 until we get to N?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                 and solve for 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two comparisons for each iteration, plus one comparison at the end -- binary search takes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                         in the worst case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Binary search is worst-case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Sequential search is worst-case</a:t>
            </a:r>
          </a:p>
        </p:txBody>
      </p:sp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F2710B69-8608-09BB-F6EB-C1BC74FBB8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2819400"/>
          <a:ext cx="12192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2400" imgH="203040" progId="Equation.3">
                  <p:embed/>
                </p:oleObj>
              </mc:Choice>
              <mc:Fallback>
                <p:oleObj name="Equation" r:id="rId2" imgW="482400" imgH="203040" progId="Equation.3">
                  <p:embed/>
                  <p:pic>
                    <p:nvPicPr>
                      <p:cNvPr id="16388" name="Object 4">
                        <a:extLst>
                          <a:ext uri="{FF2B5EF4-FFF2-40B4-BE49-F238E27FC236}">
                            <a16:creationId xmlns:a16="http://schemas.microsoft.com/office/drawing/2014/main" id="{F2710B69-8608-09BB-F6EB-C1BC74FBB8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19400"/>
                        <a:ext cx="12192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>
            <a:extLst>
              <a:ext uri="{FF2B5EF4-FFF2-40B4-BE49-F238E27FC236}">
                <a16:creationId xmlns:a16="http://schemas.microsoft.com/office/drawing/2014/main" id="{B5E6F8D4-8263-0A63-CEDB-7A79B09AF3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63020"/>
              </p:ext>
            </p:extLst>
          </p:nvPr>
        </p:nvGraphicFramePr>
        <p:xfrm>
          <a:off x="830008" y="3219450"/>
          <a:ext cx="38862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34960" imgH="228600" progId="Equation.3">
                  <p:embed/>
                </p:oleObj>
              </mc:Choice>
              <mc:Fallback>
                <p:oleObj name="Equation" r:id="rId4" imgW="1434960" imgH="228600" progId="Equation.3">
                  <p:embed/>
                  <p:pic>
                    <p:nvPicPr>
                      <p:cNvPr id="16389" name="Object 5">
                        <a:extLst>
                          <a:ext uri="{FF2B5EF4-FFF2-40B4-BE49-F238E27FC236}">
                            <a16:creationId xmlns:a16="http://schemas.microsoft.com/office/drawing/2014/main" id="{B5E6F8D4-8263-0A63-CEDB-7A79B09AF3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008" y="3219450"/>
                        <a:ext cx="388620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BB373298-C333-7817-C3EE-D8EE27C1F9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319270"/>
              </p:ext>
            </p:extLst>
          </p:nvPr>
        </p:nvGraphicFramePr>
        <p:xfrm>
          <a:off x="5220072" y="5348287"/>
          <a:ext cx="17018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72840" imgH="215640" progId="Equation.3">
                  <p:embed/>
                </p:oleObj>
              </mc:Choice>
              <mc:Fallback>
                <p:oleObj name="Equation" r:id="rId6" imgW="672840" imgH="215640" progId="Equation.3">
                  <p:embed/>
                  <p:pic>
                    <p:nvPicPr>
                      <p:cNvPr id="16390" name="Object 6">
                        <a:extLst>
                          <a:ext uri="{FF2B5EF4-FFF2-40B4-BE49-F238E27FC236}">
                            <a16:creationId xmlns:a16="http://schemas.microsoft.com/office/drawing/2014/main" id="{BB373298-C333-7817-C3EE-D8EE27C1F9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5348287"/>
                        <a:ext cx="17018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>
            <a:extLst>
              <a:ext uri="{FF2B5EF4-FFF2-40B4-BE49-F238E27FC236}">
                <a16:creationId xmlns:a16="http://schemas.microsoft.com/office/drawing/2014/main" id="{697BDC4C-A5BD-3A25-2D49-CE03A2EEC0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973565"/>
              </p:ext>
            </p:extLst>
          </p:nvPr>
        </p:nvGraphicFramePr>
        <p:xfrm>
          <a:off x="6300192" y="5889625"/>
          <a:ext cx="9937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3480" imgH="203040" progId="Equation.3">
                  <p:embed/>
                </p:oleObj>
              </mc:Choice>
              <mc:Fallback>
                <p:oleObj name="Equation" r:id="rId8" imgW="393480" imgH="203040" progId="Equation.3">
                  <p:embed/>
                  <p:pic>
                    <p:nvPicPr>
                      <p:cNvPr id="16391" name="Object 7">
                        <a:extLst>
                          <a:ext uri="{FF2B5EF4-FFF2-40B4-BE49-F238E27FC236}">
                            <a16:creationId xmlns:a16="http://schemas.microsoft.com/office/drawing/2014/main" id="{697BDC4C-A5BD-3A25-2D49-CE03A2EEC0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5889625"/>
                        <a:ext cx="9937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>
            <a:extLst>
              <a:ext uri="{FF2B5EF4-FFF2-40B4-BE49-F238E27FC236}">
                <a16:creationId xmlns:a16="http://schemas.microsoft.com/office/drawing/2014/main" id="{19FBE45D-536C-675D-1D41-92B3B97A4A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407888"/>
              </p:ext>
            </p:extLst>
          </p:nvPr>
        </p:nvGraphicFramePr>
        <p:xfrm>
          <a:off x="830008" y="4503135"/>
          <a:ext cx="186531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36560" imgH="215640" progId="Equation.3">
                  <p:embed/>
                </p:oleObj>
              </mc:Choice>
              <mc:Fallback>
                <p:oleObj name="Equation" r:id="rId10" imgW="736560" imgH="215640" progId="Equation.3">
                  <p:embed/>
                  <p:pic>
                    <p:nvPicPr>
                      <p:cNvPr id="16392" name="Object 8">
                        <a:extLst>
                          <a:ext uri="{FF2B5EF4-FFF2-40B4-BE49-F238E27FC236}">
                            <a16:creationId xmlns:a16="http://schemas.microsoft.com/office/drawing/2014/main" id="{19FBE45D-536C-675D-1D41-92B3B97A4A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008" y="4503135"/>
                        <a:ext cx="1865313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BF13FF9-6051-AD11-EB96-BBC2D4B3A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Analyzing Sorting Algorithms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A62C2EE-117E-0D8F-6909-A71CD5930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Algorithm 1: Selection Sort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void sort(int A[], int N)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int J, K, </a:t>
            </a:r>
            <a:r>
              <a:rPr lang="en-US" altLang="en-US" sz="2000" dirty="0" err="1">
                <a:latin typeface="Courier New" panose="02070309020205020404" pitchFamily="49" charset="0"/>
              </a:rPr>
              <a:t>SmallAt</a:t>
            </a:r>
            <a:r>
              <a:rPr lang="en-US" altLang="en-US" sz="2000" dirty="0">
                <a:latin typeface="Courier New" panose="02070309020205020404" pitchFamily="49" charset="0"/>
              </a:rPr>
              <a:t>, Temp;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for (J = 0; J &lt; N-1; J++)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SmallAt</a:t>
            </a:r>
            <a:r>
              <a:rPr lang="en-US" altLang="en-US" sz="2000" dirty="0">
                <a:latin typeface="Courier New" panose="02070309020205020404" pitchFamily="49" charset="0"/>
              </a:rPr>
              <a:t> = J;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for (K = J+1; K &lt; N; K++)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if (A[K] &lt; A[</a:t>
            </a:r>
            <a:r>
              <a:rPr lang="en-US" altLang="en-US" sz="2000" dirty="0" err="1">
                <a:latin typeface="Courier New" panose="02070309020205020404" pitchFamily="49" charset="0"/>
              </a:rPr>
              <a:t>SmallAt</a:t>
            </a:r>
            <a:r>
              <a:rPr lang="en-US" altLang="en-US" sz="2000" dirty="0">
                <a:latin typeface="Courier New" panose="02070309020205020404" pitchFamily="49" charset="0"/>
              </a:rPr>
              <a:t>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SmallAt</a:t>
            </a:r>
            <a:r>
              <a:rPr lang="en-US" altLang="en-US" sz="2000" dirty="0">
                <a:latin typeface="Courier New" panose="02070309020205020404" pitchFamily="49" charset="0"/>
              </a:rPr>
              <a:t> = 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Temp = A[J];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A[J] = A[</a:t>
            </a:r>
            <a:r>
              <a:rPr lang="en-US" altLang="en-US" sz="2000" dirty="0" err="1">
                <a:latin typeface="Courier New" panose="02070309020205020404" pitchFamily="49" charset="0"/>
              </a:rPr>
              <a:t>SmallAt</a:t>
            </a:r>
            <a:r>
              <a:rPr lang="en-US" altLang="en-US" sz="2000" dirty="0">
                <a:latin typeface="Courier New" panose="02070309020205020404" pitchFamily="49" charset="0"/>
              </a:rPr>
              <a:t>];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A[</a:t>
            </a:r>
            <a:r>
              <a:rPr lang="en-US" altLang="en-US" sz="2000" dirty="0" err="1">
                <a:latin typeface="Courier New" panose="02070309020205020404" pitchFamily="49" charset="0"/>
              </a:rPr>
              <a:t>SmallAt</a:t>
            </a:r>
            <a:r>
              <a:rPr lang="en-US" altLang="en-US" sz="2000" dirty="0">
                <a:latin typeface="Courier New" panose="02070309020205020404" pitchFamily="49" charset="0"/>
              </a:rPr>
              <a:t>] = Temp;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50DDA15-1470-0608-EBE9-25C17AA71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Sorting Operations of Interest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130E6F7-611C-8EFF-0C1C-D242C0A71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Number of times elements in array compared</a:t>
            </a:r>
          </a:p>
          <a:p>
            <a:r>
              <a:rPr lang="en-US" altLang="en-US" sz="2800"/>
              <a:t>Number of times element copied (moved)</a:t>
            </a:r>
          </a:p>
          <a:p>
            <a:pPr>
              <a:buFontTx/>
              <a:buNone/>
            </a:pPr>
            <a:r>
              <a:rPr lang="en-US" altLang="en-US" sz="2800"/>
              <a:t>Selection sort</a:t>
            </a:r>
          </a:p>
          <a:p>
            <a:pPr lvl="1">
              <a:buFontTx/>
              <a:buNone/>
            </a:pPr>
            <a:r>
              <a:rPr lang="en-US" altLang="en-US" sz="2400"/>
              <a:t>J=0: set min as 0, compare min to each value in A[1..N-1]</a:t>
            </a:r>
          </a:p>
          <a:p>
            <a:pPr lvl="1">
              <a:buFontTx/>
              <a:buNone/>
            </a:pPr>
            <a:r>
              <a:rPr lang="en-US" altLang="en-US" sz="2400"/>
              <a:t>        swap (3 copies)</a:t>
            </a:r>
          </a:p>
          <a:p>
            <a:pPr lvl="1">
              <a:buFontTx/>
              <a:buNone/>
            </a:pPr>
            <a:r>
              <a:rPr lang="en-US" altLang="en-US" sz="2400"/>
              <a:t>J=1: set min as 1, compare min to each value in A[2..N-1]</a:t>
            </a:r>
          </a:p>
          <a:p>
            <a:pPr lvl="1">
              <a:buFontTx/>
              <a:buNone/>
            </a:pPr>
            <a:r>
              <a:rPr lang="en-US" altLang="en-US" sz="2400"/>
              <a:t>        swap (3 copies)</a:t>
            </a:r>
          </a:p>
          <a:p>
            <a:pPr lvl="1">
              <a:buFontTx/>
              <a:buNone/>
            </a:pPr>
            <a:r>
              <a:rPr lang="en-US" altLang="en-US" sz="2400"/>
              <a:t>J=2: set min as 2, compare min to each value in A[3..N-1]</a:t>
            </a:r>
          </a:p>
          <a:p>
            <a:pPr lvl="1">
              <a:buFontTx/>
              <a:buNone/>
            </a:pPr>
            <a:r>
              <a:rPr lang="en-US" altLang="en-US" sz="2400"/>
              <a:t>        swap (3 copies)</a:t>
            </a:r>
          </a:p>
          <a:p>
            <a:pPr lvl="1">
              <a:buFontTx/>
              <a:buNone/>
            </a:pPr>
            <a:r>
              <a:rPr lang="en-US" altLang="en-US" sz="2400"/>
              <a:t>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85F16AC-1674-E3B9-2103-DFAD0EF1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Analyzing Selection Sort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6BFD062-2DB0-B6B3-684D-A265A5B29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/>
              <a:t>Comparisons: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Copies: (for this version)</a:t>
            </a:r>
          </a:p>
          <a:p>
            <a:pPr>
              <a:buFontTx/>
              <a:buNone/>
            </a:pPr>
            <a:endParaRPr lang="en-US" altLang="en-US" sz="2800"/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553D56D7-4BDA-9DB5-E277-B746C9ADE0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2590800"/>
          <a:ext cx="47244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19240" imgH="203040" progId="Equation.3">
                  <p:embed/>
                </p:oleObj>
              </mc:Choice>
              <mc:Fallback>
                <p:oleObj name="Equation" r:id="rId2" imgW="2019240" imgH="203040" progId="Equation.3">
                  <p:embed/>
                  <p:pic>
                    <p:nvPicPr>
                      <p:cNvPr id="19460" name="Object 4">
                        <a:extLst>
                          <a:ext uri="{FF2B5EF4-FFF2-40B4-BE49-F238E27FC236}">
                            <a16:creationId xmlns:a16="http://schemas.microsoft.com/office/drawing/2014/main" id="{553D56D7-4BDA-9DB5-E277-B746C9ADE0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47244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>
            <a:extLst>
              <a:ext uri="{FF2B5EF4-FFF2-40B4-BE49-F238E27FC236}">
                <a16:creationId xmlns:a16="http://schemas.microsoft.com/office/drawing/2014/main" id="{9F4F6DB8-26C9-0684-E487-AE1EA684E4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2362200"/>
          <a:ext cx="196215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8080" imgH="393480" progId="Equation.3">
                  <p:embed/>
                </p:oleObj>
              </mc:Choice>
              <mc:Fallback>
                <p:oleObj name="Equation" r:id="rId4" imgW="838080" imgH="393480" progId="Equation.3">
                  <p:embed/>
                  <p:pic>
                    <p:nvPicPr>
                      <p:cNvPr id="19461" name="Object 5">
                        <a:extLst>
                          <a:ext uri="{FF2B5EF4-FFF2-40B4-BE49-F238E27FC236}">
                            <a16:creationId xmlns:a16="http://schemas.microsoft.com/office/drawing/2014/main" id="{9F4F6DB8-26C9-0684-E487-AE1EA684E4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362200"/>
                        <a:ext cx="1962150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>
            <a:extLst>
              <a:ext uri="{FF2B5EF4-FFF2-40B4-BE49-F238E27FC236}">
                <a16:creationId xmlns:a16="http://schemas.microsoft.com/office/drawing/2014/main" id="{61CA2175-24F5-361F-2995-9208071009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276600"/>
          <a:ext cx="10699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228600" progId="Equation.3">
                  <p:embed/>
                </p:oleObj>
              </mc:Choice>
              <mc:Fallback>
                <p:oleObj name="Equation" r:id="rId6" imgW="457200" imgH="228600" progId="Equation.3">
                  <p:embed/>
                  <p:pic>
                    <p:nvPicPr>
                      <p:cNvPr id="19462" name="Object 6">
                        <a:extLst>
                          <a:ext uri="{FF2B5EF4-FFF2-40B4-BE49-F238E27FC236}">
                            <a16:creationId xmlns:a16="http://schemas.microsoft.com/office/drawing/2014/main" id="{61CA2175-24F5-361F-2995-9208071009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76600"/>
                        <a:ext cx="1069975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>
            <a:extLst>
              <a:ext uri="{FF2B5EF4-FFF2-40B4-BE49-F238E27FC236}">
                <a16:creationId xmlns:a16="http://schemas.microsoft.com/office/drawing/2014/main" id="{32BA2984-78F4-52D8-7B03-E18218A340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800600"/>
          <a:ext cx="14795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34680" imgH="203040" progId="Equation.3">
                  <p:embed/>
                </p:oleObj>
              </mc:Choice>
              <mc:Fallback>
                <p:oleObj name="Equation" r:id="rId8" imgW="634680" imgH="203040" progId="Equation.3">
                  <p:embed/>
                  <p:pic>
                    <p:nvPicPr>
                      <p:cNvPr id="19463" name="Object 7">
                        <a:extLst>
                          <a:ext uri="{FF2B5EF4-FFF2-40B4-BE49-F238E27FC236}">
                            <a16:creationId xmlns:a16="http://schemas.microsoft.com/office/drawing/2014/main" id="{32BA2984-78F4-52D8-7B03-E18218A34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147955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>
            <a:extLst>
              <a:ext uri="{FF2B5EF4-FFF2-40B4-BE49-F238E27FC236}">
                <a16:creationId xmlns:a16="http://schemas.microsoft.com/office/drawing/2014/main" id="{4CEB5412-EC46-8CDD-2AB0-5E36675486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441950"/>
          <a:ext cx="9175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93480" imgH="203040" progId="Equation.3">
                  <p:embed/>
                </p:oleObj>
              </mc:Choice>
              <mc:Fallback>
                <p:oleObj name="Equation" r:id="rId10" imgW="393480" imgH="203040" progId="Equation.3">
                  <p:embed/>
                  <p:pic>
                    <p:nvPicPr>
                      <p:cNvPr id="19464" name="Object 8">
                        <a:extLst>
                          <a:ext uri="{FF2B5EF4-FFF2-40B4-BE49-F238E27FC236}">
                            <a16:creationId xmlns:a16="http://schemas.microsoft.com/office/drawing/2014/main" id="{4CEB5412-EC46-8CDD-2AB0-5E36675486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41950"/>
                        <a:ext cx="91757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A6DA96B-B8EB-DFE8-04F5-9D852D97B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 Sort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DD7564F-89FC-780B-4EF7-429F3F79F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void sort(int A[], int N)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int J, K, temp;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for (J = 1; J &lt; N; J++)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temp = A[J];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for (K = J; (K &gt; 0) &amp;&amp; (A[K-1] &gt; temp); K--)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A[K] = A[K-1];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A[K] = temp;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Both compares and copies done during inner loop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1B3AD73-EA40-15D8-9680-2A8CCF6653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Algorithms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7B41208-13A8-54E5-7B4F-41DF27AF0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Dilemma:  you have two (or more) methods to solve problem, how to choose the BEST?</a:t>
            </a:r>
          </a:p>
          <a:p>
            <a:pPr>
              <a:buFontTx/>
              <a:buNone/>
            </a:pPr>
            <a:r>
              <a:rPr lang="en-US" altLang="en-US" sz="2800" dirty="0"/>
              <a:t>One approach: implement each algorithm in Java, test how long each takes to run.</a:t>
            </a:r>
          </a:p>
          <a:p>
            <a:pPr>
              <a:buFontTx/>
              <a:buNone/>
            </a:pPr>
            <a:r>
              <a:rPr lang="en-US" altLang="en-US" sz="2800" dirty="0"/>
              <a:t>Problems:</a:t>
            </a:r>
          </a:p>
          <a:p>
            <a:pPr lvl="1"/>
            <a:r>
              <a:rPr lang="en-US" altLang="en-US" sz="2400" dirty="0"/>
              <a:t>Different implementations may cause an algorithm to run faster/slower</a:t>
            </a:r>
          </a:p>
          <a:p>
            <a:pPr lvl="1"/>
            <a:r>
              <a:rPr lang="en-US" altLang="en-US" sz="2400" dirty="0"/>
              <a:t>Some algorithms run faster on some computers</a:t>
            </a:r>
          </a:p>
          <a:p>
            <a:pPr lvl="1"/>
            <a:r>
              <a:rPr lang="en-US" altLang="en-US" sz="2400" dirty="0"/>
              <a:t>Algorithms may perform differently depending on data (e.g., sorting often depends on what is being sorted)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3EBE0C6-BAB7-4205-4A68-EE33ABF6E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8787" y="188640"/>
            <a:ext cx="8226425" cy="758825"/>
          </a:xfrm>
        </p:spPr>
        <p:txBody>
          <a:bodyPr/>
          <a:lstStyle/>
          <a:p>
            <a:r>
              <a:rPr lang="en-US" altLang="en-US" dirty="0"/>
              <a:t>Insertion Sort Analysis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0AEA05B-CBCA-923E-B584-1841E622F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1812" y="1196752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200" dirty="0"/>
              <a:t>J=1  may have to shift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at A[0] to right (at most 1 comp)</a:t>
            </a:r>
          </a:p>
          <a:p>
            <a:pPr>
              <a:buFontTx/>
              <a:buNone/>
            </a:pPr>
            <a:r>
              <a:rPr lang="en-US" altLang="en-US" sz="2200" dirty="0"/>
              <a:t>        at most three copies (one to pick up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at position 1, one</a:t>
            </a:r>
          </a:p>
          <a:p>
            <a:pPr>
              <a:buFontTx/>
              <a:buNone/>
            </a:pPr>
            <a:r>
              <a:rPr lang="en-US" altLang="en-US" sz="2200" dirty="0"/>
              <a:t>          to shift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at 0 to 1, one to put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down)</a:t>
            </a:r>
          </a:p>
          <a:p>
            <a:pPr>
              <a:buFontTx/>
              <a:buNone/>
            </a:pPr>
            <a:r>
              <a:rPr lang="en-US" altLang="en-US" sz="2200" dirty="0"/>
              <a:t>J=2  may have to shift </a:t>
            </a:r>
            <a:r>
              <a:rPr lang="en-US" altLang="en-US" sz="2200" dirty="0" err="1"/>
              <a:t>vals</a:t>
            </a:r>
            <a:r>
              <a:rPr lang="en-US" altLang="en-US" sz="2200" dirty="0"/>
              <a:t> at A[0..1] to right (at most 2 comps)</a:t>
            </a:r>
          </a:p>
          <a:p>
            <a:pPr>
              <a:buFontTx/>
              <a:buNone/>
            </a:pPr>
            <a:r>
              <a:rPr lang="en-US" altLang="en-US" sz="2200" dirty="0"/>
              <a:t>        at most four copies (pick up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at A[2], shift A[1] to A[2],</a:t>
            </a:r>
          </a:p>
          <a:p>
            <a:pPr>
              <a:buFontTx/>
              <a:buNone/>
            </a:pPr>
            <a:r>
              <a:rPr lang="en-US" altLang="en-US" sz="2200" dirty="0"/>
              <a:t>          A[0] to A[1], put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from A[2] down at A[0])</a:t>
            </a:r>
          </a:p>
          <a:p>
            <a:pPr>
              <a:buFontTx/>
              <a:buNone/>
            </a:pPr>
            <a:r>
              <a:rPr lang="en-US" altLang="en-US" sz="2200" dirty="0"/>
              <a:t>J=3  may have to shift </a:t>
            </a:r>
            <a:r>
              <a:rPr lang="en-US" altLang="en-US" sz="2200" dirty="0" err="1"/>
              <a:t>vals</a:t>
            </a:r>
            <a:r>
              <a:rPr lang="en-US" altLang="en-US" sz="2200" dirty="0"/>
              <a:t> at A[0..2] to right (at most 3 comps)</a:t>
            </a:r>
          </a:p>
          <a:p>
            <a:pPr>
              <a:buFontTx/>
              <a:buNone/>
            </a:pPr>
            <a:r>
              <a:rPr lang="en-US" altLang="en-US" sz="2200" dirty="0"/>
              <a:t>        at most five copies (pick up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at A[3], shift A[2] to A[3],</a:t>
            </a:r>
          </a:p>
          <a:p>
            <a:pPr>
              <a:buFontTx/>
              <a:buNone/>
            </a:pPr>
            <a:r>
              <a:rPr lang="en-US" altLang="en-US" sz="2200" dirty="0"/>
              <a:t>          A[1] to A[2], A[0] to A[1], put </a:t>
            </a:r>
            <a:r>
              <a:rPr lang="en-US" altLang="en-US" sz="2200" dirty="0" err="1"/>
              <a:t>val</a:t>
            </a:r>
            <a:r>
              <a:rPr lang="en-US" altLang="en-US" sz="2200" dirty="0"/>
              <a:t> from A[3] at A[0])</a:t>
            </a:r>
          </a:p>
          <a:p>
            <a:pPr>
              <a:buFontTx/>
              <a:buNone/>
            </a:pPr>
            <a:r>
              <a:rPr lang="en-US" altLang="en-US" sz="2200" dirty="0"/>
              <a:t>...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74349AA-ACCB-FC8B-16FC-E18AAABD1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 Sort Analysis (cont)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9DCD3B04-DC35-7536-B66A-BBAFE8F19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800"/>
              <a:t>Comparisons (worst case):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Copies: (for this version)</a:t>
            </a:r>
          </a:p>
          <a:p>
            <a:pPr>
              <a:buFontTx/>
              <a:buNone/>
            </a:pPr>
            <a:endParaRPr lang="en-US" altLang="en-US" sz="2800"/>
          </a:p>
        </p:txBody>
      </p:sp>
      <p:graphicFrame>
        <p:nvGraphicFramePr>
          <p:cNvPr id="22533" name="Object 5">
            <a:extLst>
              <a:ext uri="{FF2B5EF4-FFF2-40B4-BE49-F238E27FC236}">
                <a16:creationId xmlns:a16="http://schemas.microsoft.com/office/drawing/2014/main" id="{D4C46CA3-D742-582D-BD95-1CFAC36688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590800"/>
          <a:ext cx="303053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280" imgH="203040" progId="Equation.3">
                  <p:embed/>
                </p:oleObj>
              </mc:Choice>
              <mc:Fallback>
                <p:oleObj name="Equation" r:id="rId2" imgW="1295280" imgH="203040" progId="Equation.3">
                  <p:embed/>
                  <p:pic>
                    <p:nvPicPr>
                      <p:cNvPr id="22533" name="Object 5">
                        <a:extLst>
                          <a:ext uri="{FF2B5EF4-FFF2-40B4-BE49-F238E27FC236}">
                            <a16:creationId xmlns:a16="http://schemas.microsoft.com/office/drawing/2014/main" id="{D4C46CA3-D742-582D-BD95-1CFAC36688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303053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extLst>
              <a:ext uri="{FF2B5EF4-FFF2-40B4-BE49-F238E27FC236}">
                <a16:creationId xmlns:a16="http://schemas.microsoft.com/office/drawing/2014/main" id="{F608DC28-0302-3900-0244-979E0EE850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2362200"/>
          <a:ext cx="196215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8080" imgH="393480" progId="Equation.3">
                  <p:embed/>
                </p:oleObj>
              </mc:Choice>
              <mc:Fallback>
                <p:oleObj name="Equation" r:id="rId4" imgW="838080" imgH="393480" progId="Equation.3">
                  <p:embed/>
                  <p:pic>
                    <p:nvPicPr>
                      <p:cNvPr id="22534" name="Object 6">
                        <a:extLst>
                          <a:ext uri="{FF2B5EF4-FFF2-40B4-BE49-F238E27FC236}">
                            <a16:creationId xmlns:a16="http://schemas.microsoft.com/office/drawing/2014/main" id="{F608DC28-0302-3900-0244-979E0EE850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362200"/>
                        <a:ext cx="1962150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>
            <a:extLst>
              <a:ext uri="{FF2B5EF4-FFF2-40B4-BE49-F238E27FC236}">
                <a16:creationId xmlns:a16="http://schemas.microsoft.com/office/drawing/2014/main" id="{2E420862-875D-CD3E-0A0A-2A306C022C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276600"/>
          <a:ext cx="10699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228600" progId="Equation.3">
                  <p:embed/>
                </p:oleObj>
              </mc:Choice>
              <mc:Fallback>
                <p:oleObj name="Equation" r:id="rId6" imgW="457200" imgH="228600" progId="Equation.3">
                  <p:embed/>
                  <p:pic>
                    <p:nvPicPr>
                      <p:cNvPr id="22535" name="Object 7">
                        <a:extLst>
                          <a:ext uri="{FF2B5EF4-FFF2-40B4-BE49-F238E27FC236}">
                            <a16:creationId xmlns:a16="http://schemas.microsoft.com/office/drawing/2014/main" id="{2E420862-875D-CD3E-0A0A-2A306C022C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76600"/>
                        <a:ext cx="1069975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>
            <a:extLst>
              <a:ext uri="{FF2B5EF4-FFF2-40B4-BE49-F238E27FC236}">
                <a16:creationId xmlns:a16="http://schemas.microsoft.com/office/drawing/2014/main" id="{91C33017-DFA0-08E7-3E4F-43BF83136E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4724400"/>
          <a:ext cx="47482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1840" imgH="203040" progId="Equation.3">
                  <p:embed/>
                </p:oleObj>
              </mc:Choice>
              <mc:Fallback>
                <p:oleObj name="Equation" r:id="rId8" imgW="2031840" imgH="203040" progId="Equation.3">
                  <p:embed/>
                  <p:pic>
                    <p:nvPicPr>
                      <p:cNvPr id="22536" name="Object 8">
                        <a:extLst>
                          <a:ext uri="{FF2B5EF4-FFF2-40B4-BE49-F238E27FC236}">
                            <a16:creationId xmlns:a16="http://schemas.microsoft.com/office/drawing/2014/main" id="{91C33017-DFA0-08E7-3E4F-43BF83136E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724400"/>
                        <a:ext cx="4748213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>
            <a:extLst>
              <a:ext uri="{FF2B5EF4-FFF2-40B4-BE49-F238E27FC236}">
                <a16:creationId xmlns:a16="http://schemas.microsoft.com/office/drawing/2014/main" id="{B8E09B9B-5FD0-F0F6-BC4B-946042C51E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5029200"/>
          <a:ext cx="344805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73120" imgH="393480" progId="Equation.3">
                  <p:embed/>
                </p:oleObj>
              </mc:Choice>
              <mc:Fallback>
                <p:oleObj name="Equation" r:id="rId10" imgW="1473120" imgH="393480" progId="Equation.3">
                  <p:embed/>
                  <p:pic>
                    <p:nvPicPr>
                      <p:cNvPr id="22538" name="Object 10">
                        <a:extLst>
                          <a:ext uri="{FF2B5EF4-FFF2-40B4-BE49-F238E27FC236}">
                            <a16:creationId xmlns:a16="http://schemas.microsoft.com/office/drawing/2014/main" id="{B8E09B9B-5FD0-F0F6-BC4B-946042C51E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029200"/>
                        <a:ext cx="3448050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>
            <a:extLst>
              <a:ext uri="{FF2B5EF4-FFF2-40B4-BE49-F238E27FC236}">
                <a16:creationId xmlns:a16="http://schemas.microsoft.com/office/drawing/2014/main" id="{48F43EF0-EAFB-2579-C87C-9B4C2A969B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715000"/>
          <a:ext cx="10699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57200" imgH="228600" progId="Equation.3">
                  <p:embed/>
                </p:oleObj>
              </mc:Choice>
              <mc:Fallback>
                <p:oleObj name="Equation" r:id="rId12" imgW="457200" imgH="228600" progId="Equation.3">
                  <p:embed/>
                  <p:pic>
                    <p:nvPicPr>
                      <p:cNvPr id="22539" name="Object 11">
                        <a:extLst>
                          <a:ext uri="{FF2B5EF4-FFF2-40B4-BE49-F238E27FC236}">
                            <a16:creationId xmlns:a16="http://schemas.microsoft.com/office/drawing/2014/main" id="{48F43EF0-EAFB-2579-C87C-9B4C2A969B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715000"/>
                        <a:ext cx="1069975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53D7E14-3AC4-5AE6-C347-18EBB64A7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Insertion Sort - Best Case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194D3DA-EE85-D81D-9C1C-80444B251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800"/>
              <a:t>Comparisons (best case):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Copies: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When?  Sorted array (still O(N) when </a:t>
            </a:r>
            <a:r>
              <a:rPr lang="en-US" altLang="en-US" sz="2800" i="1"/>
              <a:t>almost</a:t>
            </a:r>
            <a:r>
              <a:rPr lang="en-US" altLang="en-US" sz="2800"/>
              <a:t> sorted)</a:t>
            </a:r>
          </a:p>
        </p:txBody>
      </p:sp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ADDE9D78-29BE-930B-3E09-270BA1C61D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2514600"/>
          <a:ext cx="338613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560" imgH="203040" progId="Equation.3">
                  <p:embed/>
                </p:oleObj>
              </mc:Choice>
              <mc:Fallback>
                <p:oleObj name="Equation" r:id="rId2" imgW="1447560" imgH="203040" progId="Equation.3">
                  <p:embed/>
                  <p:pic>
                    <p:nvPicPr>
                      <p:cNvPr id="35844" name="Object 4">
                        <a:extLst>
                          <a:ext uri="{FF2B5EF4-FFF2-40B4-BE49-F238E27FC236}">
                            <a16:creationId xmlns:a16="http://schemas.microsoft.com/office/drawing/2014/main" id="{ADDE9D78-29BE-930B-3E09-270BA1C61D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3386138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>
            <a:extLst>
              <a:ext uri="{FF2B5EF4-FFF2-40B4-BE49-F238E27FC236}">
                <a16:creationId xmlns:a16="http://schemas.microsoft.com/office/drawing/2014/main" id="{6AD09023-8B04-A9CC-45B6-E82835A0FF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048000"/>
          <a:ext cx="9175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3480" imgH="203040" progId="Equation.3">
                  <p:embed/>
                </p:oleObj>
              </mc:Choice>
              <mc:Fallback>
                <p:oleObj name="Equation" r:id="rId4" imgW="393480" imgH="203040" progId="Equation.3">
                  <p:embed/>
                  <p:pic>
                    <p:nvPicPr>
                      <p:cNvPr id="35846" name="Object 6">
                        <a:extLst>
                          <a:ext uri="{FF2B5EF4-FFF2-40B4-BE49-F238E27FC236}">
                            <a16:creationId xmlns:a16="http://schemas.microsoft.com/office/drawing/2014/main" id="{6AD09023-8B04-A9CC-45B6-E82835A0FF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9175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>
            <a:extLst>
              <a:ext uri="{FF2B5EF4-FFF2-40B4-BE49-F238E27FC236}">
                <a16:creationId xmlns:a16="http://schemas.microsoft.com/office/drawing/2014/main" id="{351FA4D4-FA01-8F42-3464-6BC50D825B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191000"/>
          <a:ext cx="12430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33160" imgH="203040" progId="Equation.3">
                  <p:embed/>
                </p:oleObj>
              </mc:Choice>
              <mc:Fallback>
                <p:oleObj name="Equation" r:id="rId6" imgW="533160" imgH="203040" progId="Equation.3">
                  <p:embed/>
                  <p:pic>
                    <p:nvPicPr>
                      <p:cNvPr id="35847" name="Object 7">
                        <a:extLst>
                          <a:ext uri="{FF2B5EF4-FFF2-40B4-BE49-F238E27FC236}">
                            <a16:creationId xmlns:a16="http://schemas.microsoft.com/office/drawing/2014/main" id="{351FA4D4-FA01-8F42-3464-6BC50D825B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91000"/>
                        <a:ext cx="1243013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9">
            <a:extLst>
              <a:ext uri="{FF2B5EF4-FFF2-40B4-BE49-F238E27FC236}">
                <a16:creationId xmlns:a16="http://schemas.microsoft.com/office/drawing/2014/main" id="{D38E99B1-3471-B17D-9B14-AAD94F743F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724400"/>
          <a:ext cx="9175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3480" imgH="203040" progId="Equation.3">
                  <p:embed/>
                </p:oleObj>
              </mc:Choice>
              <mc:Fallback>
                <p:oleObj name="Equation" r:id="rId8" imgW="393480" imgH="203040" progId="Equation.3">
                  <p:embed/>
                  <p:pic>
                    <p:nvPicPr>
                      <p:cNvPr id="35849" name="Object 9">
                        <a:extLst>
                          <a:ext uri="{FF2B5EF4-FFF2-40B4-BE49-F238E27FC236}">
                            <a16:creationId xmlns:a16="http://schemas.microsoft.com/office/drawing/2014/main" id="{D38E99B1-3471-B17D-9B14-AAD94F743F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724400"/>
                        <a:ext cx="91757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1">
            <a:extLst>
              <a:ext uri="{FF2B5EF4-FFF2-40B4-BE49-F238E27FC236}">
                <a16:creationId xmlns:a16="http://schemas.microsoft.com/office/drawing/2014/main" id="{76B18371-6A95-6CEF-2C50-B60BADC8D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09800"/>
            <a:ext cx="7467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900"/>
              </a:spcBef>
              <a:buClrTx/>
              <a:buSzPct val="75000"/>
              <a:buFontTx/>
              <a:buNone/>
            </a:pPr>
            <a:endParaRPr lang="en-US" altLang="fr-FR" sz="3600"/>
          </a:p>
          <a:p>
            <a:pPr algn="ctr">
              <a:spcBef>
                <a:spcPts val="900"/>
              </a:spcBef>
              <a:buClrTx/>
              <a:buSzPct val="75000"/>
              <a:buFontTx/>
              <a:buNone/>
            </a:pPr>
            <a:r>
              <a:rPr lang="en-US" altLang="fr-FR" sz="3600"/>
              <a:t>Any Question</a:t>
            </a:r>
          </a:p>
          <a:p>
            <a:pPr algn="ctr">
              <a:spcBef>
                <a:spcPts val="900"/>
              </a:spcBef>
              <a:buClrTx/>
              <a:buSzPct val="75000"/>
              <a:buFontTx/>
              <a:buNone/>
            </a:pPr>
            <a:r>
              <a:rPr lang="en-US" altLang="fr-FR" sz="3600"/>
              <a:t>???</a:t>
            </a:r>
          </a:p>
        </p:txBody>
      </p:sp>
      <p:sp>
        <p:nvSpPr>
          <p:cNvPr id="114691" name="Text Box 2">
            <a:extLst>
              <a:ext uri="{FF2B5EF4-FFF2-40B4-BE49-F238E27FC236}">
                <a16:creationId xmlns:a16="http://schemas.microsoft.com/office/drawing/2014/main" id="{B109CD3E-365C-4912-26D0-3404EA331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C7A91FF-4016-4CB6-ADAE-0864C8252357}" type="slidenum">
              <a:rPr lang="en-US" altLang="fr-FR" sz="1200">
                <a:latin typeface="Arial Black" panose="020B0A040201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fr-FR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A02CC76-F53A-2386-E3AD-3602C5681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in General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B72CEF7-3F4D-19B5-756C-D8ED06675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Want to comment on the “general” performance of the algorithm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Measure for several examples, but what does this tell us in general?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Instead, assess performance in an abstract manner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Idea: analyze performance as size of problem grows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Sorting: how many comparisons for array of size N?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Searching: #comparisons for array of size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May be difficult to discover a reasonable formula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6C275A0-C150-0521-E836-CA220D6D6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where Results Vary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03F5FA4-0169-2462-477A-87D46A818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6425" cy="514955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Example: for some sorting algorithms, a sorting routine may require as few as N-1 comparisons and as many as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Types of analyses: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Best-case: what is the fastest an algorithm can run for a problem of size N?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Average-case: on average how fast does an algorithm run for a problem of size N?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Worst-case: what is the longest an algorithm can run for a problem of size N?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Computer scientists mostly use worst-case analysis</a:t>
            </a:r>
          </a:p>
        </p:txBody>
      </p:sp>
      <p:graphicFrame>
        <p:nvGraphicFramePr>
          <p:cNvPr id="5124" name="Object 4">
            <a:extLst>
              <a:ext uri="{FF2B5EF4-FFF2-40B4-BE49-F238E27FC236}">
                <a16:creationId xmlns:a16="http://schemas.microsoft.com/office/drawing/2014/main" id="{FE5100AF-01AC-D9BB-30D1-A58A2703B9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332581"/>
              </p:ext>
            </p:extLst>
          </p:nvPr>
        </p:nvGraphicFramePr>
        <p:xfrm>
          <a:off x="3563888" y="2708920"/>
          <a:ext cx="715144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40" imgH="317160" progId="Equation.3">
                  <p:embed/>
                </p:oleObj>
              </mc:Choice>
              <mc:Fallback>
                <p:oleObj name="Equation" r:id="rId2" imgW="190440" imgH="317160" progId="Equation.3">
                  <p:embed/>
                  <p:pic>
                    <p:nvPicPr>
                      <p:cNvPr id="5124" name="Object 4">
                        <a:extLst>
                          <a:ext uri="{FF2B5EF4-FFF2-40B4-BE49-F238E27FC236}">
                            <a16:creationId xmlns:a16="http://schemas.microsoft.com/office/drawing/2014/main" id="{FE5100AF-01AC-D9BB-30D1-A58A2703B9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708920"/>
                        <a:ext cx="715144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EAD97D2-418B-11AE-1F52-9977D6AE8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Compare Formulas?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5E54A06-68AB-B95D-D46C-51C986ABD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201904"/>
            <a:ext cx="8226425" cy="49498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Which is better:                                       or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Answer depends on value of 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1           120                 37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2           511                 71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3          1374                159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4          2895                397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5          5260               1073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6          8655               3051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7         13266               8923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8         19279              26465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9         26880              79005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10        36255             236527</a:t>
            </a:r>
            <a:r>
              <a:rPr lang="en-US" altLang="en-US" sz="2800" dirty="0"/>
              <a:t>   </a:t>
            </a:r>
            <a:endParaRPr lang="en-US" altLang="en-US" dirty="0"/>
          </a:p>
        </p:txBody>
      </p:sp>
      <p:graphicFrame>
        <p:nvGraphicFramePr>
          <p:cNvPr id="6148" name="Object 4">
            <a:extLst>
              <a:ext uri="{FF2B5EF4-FFF2-40B4-BE49-F238E27FC236}">
                <a16:creationId xmlns:a16="http://schemas.microsoft.com/office/drawing/2014/main" id="{2E9B33FF-AB79-AE0D-D361-39CE9AB803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026949"/>
              </p:ext>
            </p:extLst>
          </p:nvPr>
        </p:nvGraphicFramePr>
        <p:xfrm>
          <a:off x="2932112" y="1143793"/>
          <a:ext cx="3276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203040" progId="Equation.3">
                  <p:embed/>
                </p:oleObj>
              </mc:Choice>
              <mc:Fallback>
                <p:oleObj name="Equation" r:id="rId2" imgW="1536480" imgH="203040" progId="Equation.3">
                  <p:embed/>
                  <p:pic>
                    <p:nvPicPr>
                      <p:cNvPr id="6148" name="Object 4">
                        <a:extLst>
                          <a:ext uri="{FF2B5EF4-FFF2-40B4-BE49-F238E27FC236}">
                            <a16:creationId xmlns:a16="http://schemas.microsoft.com/office/drawing/2014/main" id="{2E9B33FF-AB79-AE0D-D361-39CE9AB803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2" y="1143793"/>
                        <a:ext cx="3276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>
            <a:extLst>
              <a:ext uri="{FF2B5EF4-FFF2-40B4-BE49-F238E27FC236}">
                <a16:creationId xmlns:a16="http://schemas.microsoft.com/office/drawing/2014/main" id="{7627CB4D-AC1C-CF8D-1DEC-081F68A59B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677241"/>
              </p:ext>
            </p:extLst>
          </p:nvPr>
        </p:nvGraphicFramePr>
        <p:xfrm>
          <a:off x="3084512" y="1632117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203040" progId="Equation.3">
                  <p:embed/>
                </p:oleObj>
              </mc:Choice>
              <mc:Fallback>
                <p:oleObj name="Equation" r:id="rId4" imgW="1320480" imgH="203040" progId="Equation.3">
                  <p:embed/>
                  <p:pic>
                    <p:nvPicPr>
                      <p:cNvPr id="6149" name="Object 5">
                        <a:extLst>
                          <a:ext uri="{FF2B5EF4-FFF2-40B4-BE49-F238E27FC236}">
                            <a16:creationId xmlns:a16="http://schemas.microsoft.com/office/drawing/2014/main" id="{7627CB4D-AC1C-CF8D-1DEC-081F68A59B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2" y="1632117"/>
                        <a:ext cx="29718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>
            <a:extLst>
              <a:ext uri="{FF2B5EF4-FFF2-40B4-BE49-F238E27FC236}">
                <a16:creationId xmlns:a16="http://schemas.microsoft.com/office/drawing/2014/main" id="{6CA93EAB-551A-0A17-F069-68544C20D5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96508"/>
              </p:ext>
            </p:extLst>
          </p:nvPr>
        </p:nvGraphicFramePr>
        <p:xfrm>
          <a:off x="1331640" y="2507257"/>
          <a:ext cx="251460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36480" imgH="203040" progId="Equation.3">
                  <p:embed/>
                </p:oleObj>
              </mc:Choice>
              <mc:Fallback>
                <p:oleObj name="Equation" r:id="rId6" imgW="1536480" imgH="203040" progId="Equation.3">
                  <p:embed/>
                  <p:pic>
                    <p:nvPicPr>
                      <p:cNvPr id="6150" name="Object 6">
                        <a:extLst>
                          <a:ext uri="{FF2B5EF4-FFF2-40B4-BE49-F238E27FC236}">
                            <a16:creationId xmlns:a16="http://schemas.microsoft.com/office/drawing/2014/main" id="{6CA93EAB-551A-0A17-F069-68544C20D5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507257"/>
                        <a:ext cx="2514600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>
            <a:extLst>
              <a:ext uri="{FF2B5EF4-FFF2-40B4-BE49-F238E27FC236}">
                <a16:creationId xmlns:a16="http://schemas.microsoft.com/office/drawing/2014/main" id="{B7ED082C-0642-FAC9-163C-CEE89BF3ED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254712"/>
              </p:ext>
            </p:extLst>
          </p:nvPr>
        </p:nvGraphicFramePr>
        <p:xfrm>
          <a:off x="4364732" y="2508844"/>
          <a:ext cx="21336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20480" imgH="203040" progId="Equation.3">
                  <p:embed/>
                </p:oleObj>
              </mc:Choice>
              <mc:Fallback>
                <p:oleObj name="Equation" r:id="rId7" imgW="1320480" imgH="203040" progId="Equation.3">
                  <p:embed/>
                  <p:pic>
                    <p:nvPicPr>
                      <p:cNvPr id="6151" name="Object 7">
                        <a:extLst>
                          <a:ext uri="{FF2B5EF4-FFF2-40B4-BE49-F238E27FC236}">
                            <a16:creationId xmlns:a16="http://schemas.microsoft.com/office/drawing/2014/main" id="{B7ED082C-0642-FAC9-163C-CEE89BF3ED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732" y="2508844"/>
                        <a:ext cx="21336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1658557-E1D3-62EF-E00D-EF767C70E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Happened?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37179F3-0FBD-3BE5-62A7-20C3B6C88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1            37           12         32.4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2            71           36         50.7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3           159          108         67.9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4           397          324         81.6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5          1073          972         90.6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6          3051         2916         95.6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7          8923         8748         98.0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8         26465        26244         99.2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9         79005        78732         99.7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10       236527       236196         99.9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One term dominated the sum   </a:t>
            </a:r>
            <a:endParaRPr lang="en-US" altLang="en-US" dirty="0"/>
          </a:p>
        </p:txBody>
      </p:sp>
      <p:graphicFrame>
        <p:nvGraphicFramePr>
          <p:cNvPr id="7175" name="Object 7">
            <a:extLst>
              <a:ext uri="{FF2B5EF4-FFF2-40B4-BE49-F238E27FC236}">
                <a16:creationId xmlns:a16="http://schemas.microsoft.com/office/drawing/2014/main" id="{EF5EE8C6-694F-5176-751E-0FEEDC49AF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722339"/>
              </p:ext>
            </p:extLst>
          </p:nvPr>
        </p:nvGraphicFramePr>
        <p:xfrm>
          <a:off x="1691680" y="1340768"/>
          <a:ext cx="21336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20480" imgH="203040" progId="Equation.3">
                  <p:embed/>
                </p:oleObj>
              </mc:Choice>
              <mc:Fallback>
                <p:oleObj name="Equation" r:id="rId2" imgW="1320480" imgH="203040" progId="Equation.3">
                  <p:embed/>
                  <p:pic>
                    <p:nvPicPr>
                      <p:cNvPr id="7175" name="Object 7">
                        <a:extLst>
                          <a:ext uri="{FF2B5EF4-FFF2-40B4-BE49-F238E27FC236}">
                            <a16:creationId xmlns:a16="http://schemas.microsoft.com/office/drawing/2014/main" id="{EF5EE8C6-694F-5176-751E-0FEEDC49AF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340768"/>
                        <a:ext cx="21336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>
            <a:extLst>
              <a:ext uri="{FF2B5EF4-FFF2-40B4-BE49-F238E27FC236}">
                <a16:creationId xmlns:a16="http://schemas.microsoft.com/office/drawing/2014/main" id="{2B6CCFCA-0238-6178-7851-DFB96D934A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499656"/>
              </p:ext>
            </p:extLst>
          </p:nvPr>
        </p:nvGraphicFramePr>
        <p:xfrm>
          <a:off x="4067944" y="1340768"/>
          <a:ext cx="615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880" imgH="203040" progId="Equation.3">
                  <p:embed/>
                </p:oleObj>
              </mc:Choice>
              <mc:Fallback>
                <p:oleObj name="Equation" r:id="rId4" imgW="380880" imgH="203040" progId="Equation.3">
                  <p:embed/>
                  <p:pic>
                    <p:nvPicPr>
                      <p:cNvPr id="7176" name="Object 8">
                        <a:extLst>
                          <a:ext uri="{FF2B5EF4-FFF2-40B4-BE49-F238E27FC236}">
                            <a16:creationId xmlns:a16="http://schemas.microsoft.com/office/drawing/2014/main" id="{2B6CCFCA-0238-6178-7851-DFB96D934A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340768"/>
                        <a:ext cx="615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>
            <a:extLst>
              <a:ext uri="{FF2B5EF4-FFF2-40B4-BE49-F238E27FC236}">
                <a16:creationId xmlns:a16="http://schemas.microsoft.com/office/drawing/2014/main" id="{F86883C7-51EB-572A-0299-91A6E4F983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380056"/>
              </p:ext>
            </p:extLst>
          </p:nvPr>
        </p:nvGraphicFramePr>
        <p:xfrm>
          <a:off x="5580112" y="1285081"/>
          <a:ext cx="10033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22080" imgH="203040" progId="Equation.3">
                  <p:embed/>
                </p:oleObj>
              </mc:Choice>
              <mc:Fallback>
                <p:oleObj name="Equation" r:id="rId6" imgW="622080" imgH="203040" progId="Equation.3">
                  <p:embed/>
                  <p:pic>
                    <p:nvPicPr>
                      <p:cNvPr id="7177" name="Object 9">
                        <a:extLst>
                          <a:ext uri="{FF2B5EF4-FFF2-40B4-BE49-F238E27FC236}">
                            <a16:creationId xmlns:a16="http://schemas.microsoft.com/office/drawing/2014/main" id="{F86883C7-51EB-572A-0299-91A6E4F983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285081"/>
                        <a:ext cx="10033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DE3DD6E-B211-1BDD-6085-6552D8397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As N Grows, Some Terms Dominate</a:t>
            </a:r>
            <a:endParaRPr lang="en-US" altLang="en-US" dirty="0"/>
          </a:p>
        </p:txBody>
      </p:sp>
      <p:graphicFrame>
        <p:nvGraphicFramePr>
          <p:cNvPr id="8195" name="Object 3">
            <a:extLst>
              <a:ext uri="{FF2B5EF4-FFF2-40B4-BE49-F238E27FC236}">
                <a16:creationId xmlns:a16="http://schemas.microsoft.com/office/drawing/2014/main" id="{E46272CB-E7ED-5960-CB05-FFFC9AEF7167}"/>
              </a:ext>
            </a:extLst>
          </p:cNvPr>
          <p:cNvGraphicFramePr>
            <a:graphicFrameLocks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81277298"/>
              </p:ext>
            </p:extLst>
          </p:nvPr>
        </p:nvGraphicFramePr>
        <p:xfrm>
          <a:off x="687388" y="1979613"/>
          <a:ext cx="7743825" cy="420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768719" imgH="4219449" progId="Word.Document.8">
                  <p:embed/>
                </p:oleObj>
              </mc:Choice>
              <mc:Fallback>
                <p:oleObj name="Document" r:id="rId2" imgW="7768719" imgH="4219449" progId="Word.Document.8">
                  <p:embed/>
                  <p:pic>
                    <p:nvPicPr>
                      <p:cNvPr id="8195" name="Object 3">
                        <a:extLst>
                          <a:ext uri="{FF2B5EF4-FFF2-40B4-BE49-F238E27FC236}">
                            <a16:creationId xmlns:a16="http://schemas.microsoft.com/office/drawing/2014/main" id="{E46272CB-E7ED-5960-CB05-FFFC9AEF71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1979613"/>
                        <a:ext cx="7743825" cy="420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Line 4">
            <a:extLst>
              <a:ext uri="{FF2B5EF4-FFF2-40B4-BE49-F238E27FC236}">
                <a16:creationId xmlns:a16="http://schemas.microsoft.com/office/drawing/2014/main" id="{8B185C74-1040-65F4-0F7E-07894ADC4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43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2BD91CF-2165-032B-6E37-68C25104D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Order of Magnitude Analysis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02D3A97-00A8-8C83-8FBC-958C06C47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/>
              <a:t>Measure speed with respect to the part of the sum that grows quickest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Ordering:</a:t>
            </a:r>
          </a:p>
          <a:p>
            <a:pPr>
              <a:buFontTx/>
              <a:buNone/>
            </a:pPr>
            <a:endParaRPr lang="en-US" altLang="en-US" sz="2800"/>
          </a:p>
        </p:txBody>
      </p:sp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id="{BFFCD32A-06F0-5F2C-54BB-B3BAD51DD3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124200"/>
          <a:ext cx="3276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203040" progId="Equation.3">
                  <p:embed/>
                </p:oleObj>
              </mc:Choice>
              <mc:Fallback>
                <p:oleObj name="Equation" r:id="rId2" imgW="1536480" imgH="203040" progId="Equation.3">
                  <p:embed/>
                  <p:pic>
                    <p:nvPicPr>
                      <p:cNvPr id="9220" name="Object 4">
                        <a:extLst>
                          <a:ext uri="{FF2B5EF4-FFF2-40B4-BE49-F238E27FC236}">
                            <a16:creationId xmlns:a16="http://schemas.microsoft.com/office/drawing/2014/main" id="{BFFCD32A-06F0-5F2C-54BB-B3BAD51DD3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124200"/>
                        <a:ext cx="3276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>
            <a:extLst>
              <a:ext uri="{FF2B5EF4-FFF2-40B4-BE49-F238E27FC236}">
                <a16:creationId xmlns:a16="http://schemas.microsoft.com/office/drawing/2014/main" id="{16B4A99F-EAED-7F50-0CA1-1F12DAF5F5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3733800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203040" progId="Equation.3">
                  <p:embed/>
                </p:oleObj>
              </mc:Choice>
              <mc:Fallback>
                <p:oleObj name="Equation" r:id="rId4" imgW="1320480" imgH="203040" progId="Equation.3">
                  <p:embed/>
                  <p:pic>
                    <p:nvPicPr>
                      <p:cNvPr id="9221" name="Object 5">
                        <a:extLst>
                          <a:ext uri="{FF2B5EF4-FFF2-40B4-BE49-F238E27FC236}">
                            <a16:creationId xmlns:a16="http://schemas.microsoft.com/office/drawing/2014/main" id="{16B4A99F-EAED-7F50-0CA1-1F12DAF5F5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733800"/>
                        <a:ext cx="29718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Rectangle 6">
            <a:extLst>
              <a:ext uri="{FF2B5EF4-FFF2-40B4-BE49-F238E27FC236}">
                <a16:creationId xmlns:a16="http://schemas.microsoft.com/office/drawing/2014/main" id="{E7E753E4-7C8A-FED7-2ECD-0B5A2A791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124200"/>
            <a:ext cx="762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820AC5C-16F1-BA26-3EEE-DF2BCC5A6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733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24" name="Object 8">
            <a:extLst>
              <a:ext uri="{FF2B5EF4-FFF2-40B4-BE49-F238E27FC236}">
                <a16:creationId xmlns:a16="http://schemas.microsoft.com/office/drawing/2014/main" id="{F619D795-48EB-D7B9-9514-36A0AAD1B6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875" y="5181600"/>
          <a:ext cx="81486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33640" imgH="228600" progId="Equation.3">
                  <p:embed/>
                </p:oleObj>
              </mc:Choice>
              <mc:Fallback>
                <p:oleObj name="Equation" r:id="rId6" imgW="2933640" imgH="228600" progId="Equation.3">
                  <p:embed/>
                  <p:pic>
                    <p:nvPicPr>
                      <p:cNvPr id="9224" name="Object 8">
                        <a:extLst>
                          <a:ext uri="{FF2B5EF4-FFF2-40B4-BE49-F238E27FC236}">
                            <a16:creationId xmlns:a16="http://schemas.microsoft.com/office/drawing/2014/main" id="{F619D795-48EB-D7B9-9514-36A0AAD1B6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5181600"/>
                        <a:ext cx="81486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36A218B-BDC6-CD6D-27C1-B93166F1F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Order of Magnitude Analysis (</a:t>
            </a:r>
            <a:r>
              <a:rPr lang="en-US" altLang="en-US" sz="4000" dirty="0" err="1"/>
              <a:t>cont</a:t>
            </a:r>
            <a:r>
              <a:rPr lang="en-US" altLang="en-US" sz="4000" dirty="0"/>
              <a:t>)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31A58C-3A72-C826-5B23-BC58F5189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Furthermore, simply ignore any constants in front of term and simply report general class of the term: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900" dirty="0"/>
              <a:t> </a:t>
            </a:r>
          </a:p>
          <a:p>
            <a:pPr>
              <a:buFontTx/>
              <a:buNone/>
            </a:pPr>
            <a:r>
              <a:rPr lang="en-US" altLang="en-US" sz="2800" dirty="0"/>
              <a:t>                                      grows proportionally to </a:t>
            </a:r>
          </a:p>
          <a:p>
            <a:pPr>
              <a:buFontTx/>
              <a:buNone/>
            </a:pPr>
            <a:endParaRPr lang="en-US" altLang="en-US" sz="900" dirty="0"/>
          </a:p>
          <a:p>
            <a:pPr>
              <a:buFontTx/>
              <a:buNone/>
            </a:pPr>
            <a:r>
              <a:rPr lang="en-US" altLang="en-US" sz="2800" dirty="0"/>
              <a:t>                                      grows proportionally to</a:t>
            </a:r>
          </a:p>
          <a:p>
            <a:pPr>
              <a:buFontTx/>
              <a:buNone/>
            </a:pPr>
            <a:r>
              <a:rPr lang="en-US" altLang="en-US" sz="2800" dirty="0"/>
              <a:t>When comparing algorithms, determine formulas to count operation(s) of interest, then compare dominant terms of formulas</a:t>
            </a:r>
          </a:p>
          <a:p>
            <a:pPr>
              <a:buFontTx/>
              <a:buNone/>
            </a:pPr>
            <a:endParaRPr lang="en-US" altLang="en-US" sz="2800" dirty="0"/>
          </a:p>
        </p:txBody>
      </p:sp>
      <p:graphicFrame>
        <p:nvGraphicFramePr>
          <p:cNvPr id="10244" name="Object 4">
            <a:extLst>
              <a:ext uri="{FF2B5EF4-FFF2-40B4-BE49-F238E27FC236}">
                <a16:creationId xmlns:a16="http://schemas.microsoft.com/office/drawing/2014/main" id="{87C593A6-F3D5-CCF6-C0E8-A866DF90C0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2971800"/>
          <a:ext cx="7540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320" imgH="203040" progId="Equation.3">
                  <p:embed/>
                </p:oleObj>
              </mc:Choice>
              <mc:Fallback>
                <p:oleObj name="Equation" r:id="rId3" imgW="355320" imgH="203040" progId="Equation.3">
                  <p:embed/>
                  <p:pic>
                    <p:nvPicPr>
                      <p:cNvPr id="10244" name="Object 4">
                        <a:extLst>
                          <a:ext uri="{FF2B5EF4-FFF2-40B4-BE49-F238E27FC236}">
                            <a16:creationId xmlns:a16="http://schemas.microsoft.com/office/drawing/2014/main" id="{87C593A6-F3D5-CCF6-C0E8-A866DF90C0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971800"/>
                        <a:ext cx="7540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0669EC8F-D5D5-9B06-BA14-AD2A77AB91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2971800"/>
          <a:ext cx="8572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80880" imgH="203040" progId="Equation.3">
                  <p:embed/>
                </p:oleObj>
              </mc:Choice>
              <mc:Fallback>
                <p:oleObj name="Equation" r:id="rId5" imgW="380880" imgH="203040" progId="Equation.3">
                  <p:embed/>
                  <p:pic>
                    <p:nvPicPr>
                      <p:cNvPr id="10245" name="Object 5">
                        <a:extLst>
                          <a:ext uri="{FF2B5EF4-FFF2-40B4-BE49-F238E27FC236}">
                            <a16:creationId xmlns:a16="http://schemas.microsoft.com/office/drawing/2014/main" id="{0669EC8F-D5D5-9B06-BA14-AD2A77AB91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71800"/>
                        <a:ext cx="8572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>
            <a:extLst>
              <a:ext uri="{FF2B5EF4-FFF2-40B4-BE49-F238E27FC236}">
                <a16:creationId xmlns:a16="http://schemas.microsoft.com/office/drawing/2014/main" id="{7BAB4707-35D1-E265-4E57-63D19E3AD7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2971800"/>
          <a:ext cx="16573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36560" imgH="215640" progId="Equation.3">
                  <p:embed/>
                </p:oleObj>
              </mc:Choice>
              <mc:Fallback>
                <p:oleObj name="Equation" r:id="rId7" imgW="736560" imgH="215640" progId="Equation.3">
                  <p:embed/>
                  <p:pic>
                    <p:nvPicPr>
                      <p:cNvPr id="10249" name="Object 9">
                        <a:extLst>
                          <a:ext uri="{FF2B5EF4-FFF2-40B4-BE49-F238E27FC236}">
                            <a16:creationId xmlns:a16="http://schemas.microsoft.com/office/drawing/2014/main" id="{7BAB4707-35D1-E265-4E57-63D19E3AD7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971800"/>
                        <a:ext cx="16573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Rectangle 10">
            <a:extLst>
              <a:ext uri="{FF2B5EF4-FFF2-40B4-BE49-F238E27FC236}">
                <a16:creationId xmlns:a16="http://schemas.microsoft.com/office/drawing/2014/main" id="{CDE20742-F1D0-4867-5F6B-AF30B4050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971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4EFF603F-1FCA-BADD-47E6-DD20DC3A7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971800"/>
            <a:ext cx="381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7348EFEA-1B58-8877-F370-34ABC7CE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718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57" name="Object 17">
            <a:extLst>
              <a:ext uri="{FF2B5EF4-FFF2-40B4-BE49-F238E27FC236}">
                <a16:creationId xmlns:a16="http://schemas.microsoft.com/office/drawing/2014/main" id="{44AC578E-6B9C-E590-C198-05C20085A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3657600"/>
          <a:ext cx="3276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36480" imgH="203040" progId="Equation.3">
                  <p:embed/>
                </p:oleObj>
              </mc:Choice>
              <mc:Fallback>
                <p:oleObj name="Equation" r:id="rId9" imgW="1536480" imgH="203040" progId="Equation.3">
                  <p:embed/>
                  <p:pic>
                    <p:nvPicPr>
                      <p:cNvPr id="10257" name="Object 17">
                        <a:extLst>
                          <a:ext uri="{FF2B5EF4-FFF2-40B4-BE49-F238E27FC236}">
                            <a16:creationId xmlns:a16="http://schemas.microsoft.com/office/drawing/2014/main" id="{44AC578E-6B9C-E590-C198-05C20085A1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3276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8" name="Object 18">
            <a:extLst>
              <a:ext uri="{FF2B5EF4-FFF2-40B4-BE49-F238E27FC236}">
                <a16:creationId xmlns:a16="http://schemas.microsoft.com/office/drawing/2014/main" id="{FFC65FE5-6DE0-A56C-81A5-2DBB938093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4343400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20480" imgH="203040" progId="Equation.3">
                  <p:embed/>
                </p:oleObj>
              </mc:Choice>
              <mc:Fallback>
                <p:oleObj name="Equation" r:id="rId11" imgW="1320480" imgH="203040" progId="Equation.3">
                  <p:embed/>
                  <p:pic>
                    <p:nvPicPr>
                      <p:cNvPr id="10258" name="Object 18">
                        <a:extLst>
                          <a:ext uri="{FF2B5EF4-FFF2-40B4-BE49-F238E27FC236}">
                            <a16:creationId xmlns:a16="http://schemas.microsoft.com/office/drawing/2014/main" id="{FFC65FE5-6DE0-A56C-81A5-2DBB938093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29718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1">
            <a:extLst>
              <a:ext uri="{FF2B5EF4-FFF2-40B4-BE49-F238E27FC236}">
                <a16:creationId xmlns:a16="http://schemas.microsoft.com/office/drawing/2014/main" id="{45975EDE-B713-9367-B024-A2E99AB0CA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194574"/>
              </p:ext>
            </p:extLst>
          </p:nvPr>
        </p:nvGraphicFramePr>
        <p:xfrm>
          <a:off x="7834312" y="3641219"/>
          <a:ext cx="45561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5640" imgH="203040" progId="Equation.3">
                  <p:embed/>
                </p:oleObj>
              </mc:Choice>
              <mc:Fallback>
                <p:oleObj name="Equation" r:id="rId13" imgW="215640" imgH="203040" progId="Equation.3">
                  <p:embed/>
                  <p:pic>
                    <p:nvPicPr>
                      <p:cNvPr id="10261" name="Object 21">
                        <a:extLst>
                          <a:ext uri="{FF2B5EF4-FFF2-40B4-BE49-F238E27FC236}">
                            <a16:creationId xmlns:a16="http://schemas.microsoft.com/office/drawing/2014/main" id="{45975EDE-B713-9367-B024-A2E99AB0CA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4312" y="3641219"/>
                        <a:ext cx="45561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2" name="Object 22">
            <a:extLst>
              <a:ext uri="{FF2B5EF4-FFF2-40B4-BE49-F238E27FC236}">
                <a16:creationId xmlns:a16="http://schemas.microsoft.com/office/drawing/2014/main" id="{FD79CE26-9006-C08D-9439-21AD69F17D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885011"/>
              </p:ext>
            </p:extLst>
          </p:nvPr>
        </p:nvGraphicFramePr>
        <p:xfrm>
          <a:off x="7877175" y="4343400"/>
          <a:ext cx="4286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90440" imgH="203040" progId="Equation.3">
                  <p:embed/>
                </p:oleObj>
              </mc:Choice>
              <mc:Fallback>
                <p:oleObj name="Equation" r:id="rId15" imgW="190440" imgH="203040" progId="Equation.3">
                  <p:embed/>
                  <p:pic>
                    <p:nvPicPr>
                      <p:cNvPr id="10262" name="Object 22">
                        <a:extLst>
                          <a:ext uri="{FF2B5EF4-FFF2-40B4-BE49-F238E27FC236}">
                            <a16:creationId xmlns:a16="http://schemas.microsoft.com/office/drawing/2014/main" id="{FD79CE26-9006-C08D-9439-21AD69F17D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7175" y="4343400"/>
                        <a:ext cx="4286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9831</TotalTime>
  <Words>1641</Words>
  <Application>Microsoft Office PowerPoint</Application>
  <PresentationFormat>On-screen Show (4:3)</PresentationFormat>
  <Paragraphs>225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Arial Black</vt:lpstr>
      <vt:lpstr>Courier New</vt:lpstr>
      <vt:lpstr>Times New Roman</vt:lpstr>
      <vt:lpstr>Thème Office</vt:lpstr>
      <vt:lpstr>Thème Office</vt:lpstr>
      <vt:lpstr>Microsoft Equation 3.0</vt:lpstr>
      <vt:lpstr>Microsoft Word 97 - 2003 Document</vt:lpstr>
      <vt:lpstr>PowerPoint Presentation</vt:lpstr>
      <vt:lpstr>Analysis of Algorithms</vt:lpstr>
      <vt:lpstr>Analysis in General</vt:lpstr>
      <vt:lpstr>Analysis where Results Vary</vt:lpstr>
      <vt:lpstr>How to Compare Formulas?</vt:lpstr>
      <vt:lpstr>What Happened?</vt:lpstr>
      <vt:lpstr>As N Grows, Some Terms Dominate</vt:lpstr>
      <vt:lpstr>Order of Magnitude Analysis</vt:lpstr>
      <vt:lpstr>Order of Magnitude Analysis (cont)</vt:lpstr>
      <vt:lpstr>Big O Notation</vt:lpstr>
      <vt:lpstr>Example: Searching Sorted Array</vt:lpstr>
      <vt:lpstr>Analyzing Search Algorithm 1</vt:lpstr>
      <vt:lpstr>Search Algorithm 2: Binary Search</vt:lpstr>
      <vt:lpstr>Analyzing Binary Search</vt:lpstr>
      <vt:lpstr>Analyzing Binary Search (cont)</vt:lpstr>
      <vt:lpstr>Analyzing Sorting Algorithms</vt:lpstr>
      <vt:lpstr>Sorting Operations of Interest</vt:lpstr>
      <vt:lpstr>Analyzing Selection Sort</vt:lpstr>
      <vt:lpstr>Insertion Sort</vt:lpstr>
      <vt:lpstr>Insertion Sort Analysis</vt:lpstr>
      <vt:lpstr>Insertion Sort Analysis (cont)</vt:lpstr>
      <vt:lpstr>Insertion Sort - Best Case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Rana Tarabishi</dc:creator>
  <cp:keywords/>
  <dc:description/>
  <cp:lastModifiedBy>hazeem ali</cp:lastModifiedBy>
  <cp:revision>588</cp:revision>
  <cp:lastPrinted>2016-10-06T05:52:11Z</cp:lastPrinted>
  <dcterms:created xsi:type="dcterms:W3CDTF">2011-02-19T21:28:39Z</dcterms:created>
  <dcterms:modified xsi:type="dcterms:W3CDTF">2024-01-06T22:52:17Z</dcterms:modified>
</cp:coreProperties>
</file>