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8" r:id="rId16"/>
    <p:sldId id="300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93" r:id="rId28"/>
    <p:sldId id="311" r:id="rId29"/>
    <p:sldId id="312" r:id="rId30"/>
    <p:sldId id="310" r:id="rId31"/>
    <p:sldId id="313" r:id="rId32"/>
    <p:sldId id="314" r:id="rId33"/>
    <p:sldId id="267" r:id="rId34"/>
    <p:sldId id="268" r:id="rId35"/>
    <p:sldId id="294" r:id="rId36"/>
    <p:sldId id="295" r:id="rId37"/>
    <p:sldId id="296" r:id="rId38"/>
    <p:sldId id="280" r:id="rId39"/>
    <p:sldId id="274" r:id="rId40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F939862-4564-474E-B47C-C53529F1E1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7475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4756" name="Rectangle 205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5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7475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B062D9A-0C94-4B09-A029-C35487209E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EFB6F-940D-4F9F-96E5-910496976461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7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7783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7F08E597-2680-4EEE-9837-FF159D7E57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0CA1-1F44-4EF0-9F86-FB614F161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83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938E-1E2E-4F4D-A0F0-EFBFAB315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74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D2257-3C4E-4F17-A807-AB8BCF008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59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2015-7B82-4035-8E60-07C833A23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47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7A5E-01D8-4B0D-A5AE-F49ADFBBE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78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99B5B-6E2F-4555-A3A8-4842B5751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14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16AAF-F96D-41EE-BDA7-996CD8B4B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2B64-4D80-4887-97F3-59F4325A8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64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839-3257-4FEB-BC99-170D890C3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4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E9FB5-AB25-486D-8EC4-C05790AA3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59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		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r>
              <a:rPr lang="en-US" altLang="en-US"/>
              <a:t>Evacuation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r>
              <a:rPr lang="en-US" altLang="en-US"/>
              <a:t>Manual Evacuation</a:t>
            </a:r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7042B80C-0CCC-474C-A5CF-93E453BAF8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4325"/>
            <a:ext cx="7772400" cy="1143000"/>
          </a:xfrm>
        </p:spPr>
        <p:txBody>
          <a:bodyPr/>
          <a:lstStyle/>
          <a:p>
            <a:r>
              <a:rPr lang="en-US" altLang="en-US" sz="5400"/>
              <a:t>Manual Evacuation</a:t>
            </a: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598-35C0-470C-BC8E-48A873084A0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Manual Carries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Manual carries are tiring for bearers </a:t>
            </a:r>
          </a:p>
          <a:p>
            <a:r>
              <a:rPr lang="en-US" altLang="en-US"/>
              <a:t>Involve risk of increasing the severity of     </a:t>
            </a:r>
          </a:p>
          <a:p>
            <a:r>
              <a:rPr lang="en-US" altLang="en-US"/>
              <a:t>injuries</a:t>
            </a:r>
          </a:p>
          <a:p>
            <a:r>
              <a:rPr lang="en-US" altLang="en-US"/>
              <a:t>In some instances, essential to save life</a:t>
            </a:r>
          </a:p>
          <a:p>
            <a:endParaRPr lang="en-US" alt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020E-B720-42DF-BFB8-F5D35359359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a litter is not available, terrain, or the tactical situation makes other forms of casualty transportation impractical</a:t>
            </a:r>
          </a:p>
          <a:p>
            <a:r>
              <a:rPr lang="en-US" altLang="en-US"/>
              <a:t>May be the only means to transport a casualty to where a combat medic can treat him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Manual Carries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39D1-45E6-4310-925A-CC03D3CA5B3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Depends on the following</a:t>
            </a:r>
          </a:p>
          <a:p>
            <a:pPr marL="1022350" lvl="1" indent="-565150"/>
            <a:r>
              <a:rPr lang="en-US" altLang="en-US"/>
              <a:t>Strength and endurance of the bearers</a:t>
            </a:r>
          </a:p>
          <a:p>
            <a:pPr marL="1022350" lvl="1" indent="-565150"/>
            <a:r>
              <a:rPr lang="en-US" altLang="en-US"/>
              <a:t>Weight of the casualty</a:t>
            </a:r>
          </a:p>
          <a:p>
            <a:pPr marL="1022350" lvl="1" indent="-565150"/>
            <a:r>
              <a:rPr lang="en-US" altLang="en-US"/>
              <a:t>Nature of the injuries</a:t>
            </a:r>
          </a:p>
          <a:p>
            <a:pPr marL="1022350" lvl="1" indent="-565150"/>
            <a:r>
              <a:rPr lang="en-US" altLang="en-US"/>
              <a:t>Obstacles encountered during transport</a:t>
            </a:r>
          </a:p>
          <a:p>
            <a:pPr marL="1022350" lvl="1" indent="-565150"/>
            <a:r>
              <a:rPr lang="en-US" altLang="en-US"/>
              <a:t>Terrain and weather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114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Manual Carry Distances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2C06-71B2-4078-9D5C-A01C58471D4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Casualty Positioning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Position the casualty to be lifted</a:t>
            </a:r>
          </a:p>
          <a:p>
            <a:r>
              <a:rPr lang="en-US" altLang="en-US"/>
              <a:t>If conscious, casualty is told how s/he will be positioned and transported</a:t>
            </a:r>
          </a:p>
          <a:p>
            <a:r>
              <a:rPr lang="en-US" altLang="en-US"/>
              <a:t>This reduces casualty's fear of movement and gains cooperation</a:t>
            </a:r>
          </a:p>
          <a:p>
            <a:r>
              <a:rPr lang="en-US" altLang="en-US"/>
              <a:t>It may be necessary to roll the casualty onto their abdomen, or back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3098E-78E5-4A9B-82A2-F55930383F4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One-Man Carries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14338"/>
            <a:r>
              <a:rPr lang="en-US" altLang="en-US"/>
              <a:t>Fireman's Carry</a:t>
            </a:r>
          </a:p>
          <a:p>
            <a:pPr marL="414338"/>
            <a:r>
              <a:rPr lang="en-US" altLang="en-US"/>
              <a:t>Arms Carry</a:t>
            </a:r>
          </a:p>
          <a:p>
            <a:pPr marL="414338"/>
            <a:r>
              <a:rPr lang="en-US" altLang="en-US"/>
              <a:t>Supporting Carry</a:t>
            </a:r>
          </a:p>
          <a:p>
            <a:pPr marL="414338"/>
            <a:r>
              <a:rPr lang="en-US" altLang="en-US"/>
              <a:t>Saddleback Carry</a:t>
            </a:r>
          </a:p>
          <a:p>
            <a:pPr marL="414338"/>
            <a:r>
              <a:rPr lang="en-US" altLang="en-US"/>
              <a:t>Pack-strap Carry</a:t>
            </a:r>
          </a:p>
          <a:p>
            <a:pPr marL="414338"/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/>
              <a:t>Pistol-belt Carry</a:t>
            </a:r>
          </a:p>
          <a:p>
            <a:r>
              <a:rPr lang="en-US" altLang="en-US"/>
              <a:t>Pistol-belt Drag</a:t>
            </a:r>
          </a:p>
          <a:p>
            <a:r>
              <a:rPr lang="en-US" altLang="en-US"/>
              <a:t>Neck Drag</a:t>
            </a:r>
          </a:p>
          <a:p>
            <a:r>
              <a:rPr lang="en-US" altLang="en-US"/>
              <a:t>Cradle-drop Drag</a:t>
            </a:r>
          </a:p>
          <a:p>
            <a:r>
              <a:rPr lang="en-US" altLang="en-US"/>
              <a:t>LBE Carries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80CD-2273-4570-A97C-016A3FBDF4D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Fireman's Carry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605213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600200"/>
            <a:ext cx="27320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A70F-EE4F-43EC-8AD4-DEE440A71E7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Arms Carry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376613" y="205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971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AC44-CE6B-4E84-8E8E-F7B6A08773F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Supporting Carry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781425" y="199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600200"/>
            <a:ext cx="25225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2B59-E408-4150-9389-1E8AC3D156C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Saddleback Carry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05238" y="190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24288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3387725" y="1536700"/>
            <a:ext cx="2338388" cy="4694238"/>
            <a:chOff x="2260" y="968"/>
            <a:chExt cx="1473" cy="2957"/>
          </a:xfrm>
        </p:grpSpPr>
        <p:sp>
          <p:nvSpPr>
            <p:cNvPr id="52226" name="Oval 2"/>
            <p:cNvSpPr>
              <a:spLocks noChangeArrowheads="1"/>
            </p:cNvSpPr>
            <p:nvPr/>
          </p:nvSpPr>
          <p:spPr bwMode="auto">
            <a:xfrm>
              <a:off x="2736" y="968"/>
              <a:ext cx="240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" y="997"/>
              <a:ext cx="1473" cy="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188-6B31-41B1-8380-6A132A771EA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Pack-strap Carry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52425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600200"/>
            <a:ext cx="373221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A7DC-5FEC-4280-8EB4-246CF979FB4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 a soldier medic, you will be expected to extricate and remove a casualty/ies from the immediate area </a:t>
            </a:r>
          </a:p>
          <a:p>
            <a:r>
              <a:rPr lang="en-US" altLang="en-US"/>
              <a:t>It is essential that appropriate removal techniques be used to prevent additional injury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8BB5-D0BD-4705-BC44-D40733BB59E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Pistol-belt Carry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567113" y="144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524000"/>
            <a:ext cx="22733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EED6-751C-4C0E-89C8-E58CCEC8BA7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Pistol-belt Drag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695575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97050"/>
            <a:ext cx="6324600" cy="38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2983-BC2E-49B5-8F02-FCE185625F5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Neck Drag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638425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638425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286000"/>
            <a:ext cx="6505575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4180-F6F1-477F-9D0C-5C4DC2152F5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Cradle-drop Drag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390900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00200"/>
            <a:ext cx="43053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4843-0CE0-4D62-8EDF-EE6684AC224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LBE Carry </a:t>
            </a:r>
            <a:r>
              <a:rPr lang="en-US" altLang="en-US" sz="4000"/>
              <a:t>(Conscious Casualty)</a:t>
            </a:r>
            <a:endParaRPr lang="en-US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681413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600200"/>
            <a:ext cx="22113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DF8F-5FC0-4468-9531-7290F1FACC3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075" y="134938"/>
            <a:ext cx="8458200" cy="1143000"/>
          </a:xfrm>
        </p:spPr>
        <p:txBody>
          <a:bodyPr/>
          <a:lstStyle/>
          <a:p>
            <a:r>
              <a:rPr lang="en-US" altLang="en-US"/>
              <a:t>LBE Carry </a:t>
            </a:r>
            <a:r>
              <a:rPr lang="en-US" altLang="en-US" sz="4000"/>
              <a:t>(Unconscious Casualty)</a:t>
            </a:r>
          </a:p>
        </p:txBody>
      </p:sp>
      <p:sp>
        <p:nvSpPr>
          <p:cNvPr id="60419" name="Rectangle 1027"/>
          <p:cNvSpPr>
            <a:spLocks noChangeArrowheads="1"/>
          </p:cNvSpPr>
          <p:nvPr/>
        </p:nvSpPr>
        <p:spPr bwMode="auto">
          <a:xfrm>
            <a:off x="383381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0420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565275"/>
            <a:ext cx="264001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Line 1029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608D-F078-403B-9F92-CB8C912BCA8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8" y="134938"/>
            <a:ext cx="8458200" cy="1143000"/>
          </a:xfrm>
        </p:spPr>
        <p:txBody>
          <a:bodyPr/>
          <a:lstStyle/>
          <a:p>
            <a:r>
              <a:rPr lang="en-US" altLang="en-US"/>
              <a:t>LBE Carry </a:t>
            </a:r>
            <a:r>
              <a:rPr lang="en-US" altLang="en-US" sz="4000"/>
              <a:t>(Using Casualty’s LBE)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652838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524000"/>
            <a:ext cx="27574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E704-982E-41B0-A890-2E34FDF8CD6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Two-Man Carries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Two-man supporting carry</a:t>
            </a:r>
          </a:p>
          <a:p>
            <a:r>
              <a:rPr lang="en-US" altLang="en-US" sz="3600"/>
              <a:t>Two-man arm's carry</a:t>
            </a:r>
          </a:p>
          <a:p>
            <a:r>
              <a:rPr lang="en-US" altLang="en-US" sz="3600"/>
              <a:t>Two-man fore-and-aft carry </a:t>
            </a:r>
          </a:p>
          <a:p>
            <a:r>
              <a:rPr lang="en-US" altLang="en-US" sz="3600"/>
              <a:t>Four hand seat carry</a:t>
            </a:r>
          </a:p>
          <a:p>
            <a:r>
              <a:rPr lang="en-US" altLang="en-US" sz="3600"/>
              <a:t>Two-hand seat carry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ACA9-2ED0-413C-BF2D-6E743BAAE36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Two-man Supporting Carry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381375" y="181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676400"/>
            <a:ext cx="32575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676400"/>
            <a:ext cx="3502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92F9-A239-45E2-91EB-AC27EE5A268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Two-man Arms Carry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39090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704975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524000"/>
            <a:ext cx="63246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26ED-B99C-4504-967A-ECEDA9FC248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Overview of Manual Evacuation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Process of transporting casualties by manual carries </a:t>
            </a:r>
          </a:p>
          <a:p>
            <a:r>
              <a:rPr lang="en-US" altLang="en-US"/>
              <a:t>Accomplished without the aid of a litter or other forms of transport</a:t>
            </a:r>
          </a:p>
          <a:p>
            <a:r>
              <a:rPr lang="en-US" altLang="en-US"/>
              <a:t>Intended to end at the point where a more sophisticated means of evacuation becomes available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2F14-531A-4C4A-B051-09B2249037C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Two-man Fore and Aft Carry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595688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089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7C-4E37-4E3A-BEAD-5E49251DE0B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Four-hand Seat Carry</a:t>
            </a:r>
          </a:p>
        </p:txBody>
      </p:sp>
      <p:sp>
        <p:nvSpPr>
          <p:cNvPr id="65539" name="Rectangle 1027"/>
          <p:cNvSpPr>
            <a:spLocks noChangeArrowheads="1"/>
          </p:cNvSpPr>
          <p:nvPr/>
        </p:nvSpPr>
        <p:spPr bwMode="auto">
          <a:xfrm>
            <a:off x="0" y="188118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000"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altLang="en-US"/>
          </a:p>
        </p:txBody>
      </p:sp>
      <p:pic>
        <p:nvPicPr>
          <p:cNvPr id="6554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31242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4479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Line 1030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664B-69A6-49BA-B795-6F0F88AA3E5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Two-hand Seat Carry</a:t>
            </a:r>
          </a:p>
        </p:txBody>
      </p:sp>
      <p:sp>
        <p:nvSpPr>
          <p:cNvPr id="66563" name="Rectangle 1027"/>
          <p:cNvSpPr>
            <a:spLocks noChangeArrowheads="1"/>
          </p:cNvSpPr>
          <p:nvPr/>
        </p:nvSpPr>
        <p:spPr bwMode="auto">
          <a:xfrm>
            <a:off x="0" y="19431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000"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US" altLang="en-US"/>
          </a:p>
        </p:txBody>
      </p:sp>
      <p:pic>
        <p:nvPicPr>
          <p:cNvPr id="6656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22701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600200"/>
            <a:ext cx="2611438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Line 1030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8778-B596-4ED7-9D13-DF01ACF83DA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Special Manual Evacuation Techniques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Special techniques are required to remove injured soldiers from tanks, other armored vehicles, motor vehicles, or from other limited-access positions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BC6-FFB5-4AA6-BE6E-67C79B1CE0C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chemeClr val="tx1"/>
                </a:solidFill>
              </a:rPr>
              <a:t>Caution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Parking next to a battle damaged tank can draw antitank fire to the ambulance</a:t>
            </a:r>
          </a:p>
          <a:p>
            <a:r>
              <a:rPr lang="en-US" altLang="en-US"/>
              <a:t>Approach from the opposite side of the vehicle, using all available cover and concealment</a:t>
            </a:r>
          </a:p>
          <a:p>
            <a:r>
              <a:rPr lang="en-US" altLang="en-US"/>
              <a:t>Ambulance teams should park the vehicle behind protective terrain and dismount with the necessary equipment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4A0A-24FC-4920-93FD-1567AF94CA4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Observing the Vehicle for Fire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fire suppression equipment and any protective measures available</a:t>
            </a:r>
          </a:p>
          <a:p>
            <a:r>
              <a:rPr lang="en-US" altLang="en-US"/>
              <a:t>Attempting to save the crew of a burning vehicle may only result in the injury or death of the rescuer</a:t>
            </a:r>
          </a:p>
          <a:p>
            <a:r>
              <a:rPr lang="en-US" altLang="en-US"/>
              <a:t>Rescuer's decision based on the specific circumstances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75D2-1EC6-4F7E-ACEC-71F35396E5A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Extracting a Casualty Includes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Gaining access to the casualty</a:t>
            </a:r>
          </a:p>
          <a:p>
            <a:r>
              <a:rPr lang="en-US" altLang="en-US"/>
              <a:t>Administering lifesaving measures</a:t>
            </a:r>
          </a:p>
          <a:p>
            <a:r>
              <a:rPr lang="en-US" altLang="en-US"/>
              <a:t>Freeing the casualty from the vehicle or other limited-access positions</a:t>
            </a:r>
          </a:p>
          <a:p>
            <a:r>
              <a:rPr lang="en-US" altLang="en-US"/>
              <a:t>Preparing the casualty for removal</a:t>
            </a:r>
          </a:p>
          <a:p>
            <a:r>
              <a:rPr lang="en-US" altLang="en-US"/>
              <a:t>Transporting the casualty from the site</a:t>
            </a:r>
          </a:p>
        </p:txBody>
      </p:sp>
      <p:sp>
        <p:nvSpPr>
          <p:cNvPr id="44036" name="Line 1028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C20-200C-4857-80EB-6CC5DA5D584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34938"/>
            <a:ext cx="8915400" cy="1143000"/>
          </a:xfrm>
        </p:spPr>
        <p:txBody>
          <a:bodyPr/>
          <a:lstStyle/>
          <a:p>
            <a:r>
              <a:rPr lang="en-US" altLang="en-US"/>
              <a:t>Extricating Casualty’s From a Tank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Removing a wounded soldier from the interior of a tank is difficult and requires speed</a:t>
            </a:r>
          </a:p>
          <a:p>
            <a:r>
              <a:rPr lang="en-US" altLang="en-US"/>
              <a:t>Crew members should be used to extract casualties from tanks</a:t>
            </a:r>
          </a:p>
          <a:p>
            <a:r>
              <a:rPr lang="en-US" altLang="en-US"/>
              <a:t>Removing casualties from a tank requires 3 crew members/soldiers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49C3-AC83-4D7D-A99B-62015A493A8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Steps Medical Personnel Should Take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a head and or spine injury are suspected stabilize the neck as much as possible prior to attempting to extract the casualty</a:t>
            </a:r>
          </a:p>
          <a:p>
            <a:r>
              <a:rPr lang="en-US" altLang="en-US"/>
              <a:t>Depending upon the tactical situation, these procedures may be abbreviated if the vehicle and its crew are in imminent danger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EE08-60C9-4F2F-A4C0-B49A178F113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Battlefield, extrication a challenging task</a:t>
            </a:r>
          </a:p>
          <a:p>
            <a:r>
              <a:rPr lang="en-US" altLang="en-US"/>
              <a:t>We have identified steps, procedures, and rules of manual evacuation</a:t>
            </a:r>
          </a:p>
          <a:p>
            <a:r>
              <a:rPr lang="en-US" altLang="en-US"/>
              <a:t>As a soldier medic, you must have an understanding of manual evacuation to prevent injury to yourself and further injury to soldiers in your care</a:t>
            </a:r>
          </a:p>
          <a:p>
            <a:endParaRPr lang="en-US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5DD5-1120-44BD-A71E-076D2E94DED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Casualty Handling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5257800"/>
          </a:xfrm>
        </p:spPr>
        <p:txBody>
          <a:bodyPr/>
          <a:lstStyle/>
          <a:p>
            <a:r>
              <a:rPr lang="en-US" altLang="en-US"/>
              <a:t>Casualties must be carefully handled</a:t>
            </a:r>
          </a:p>
          <a:p>
            <a:r>
              <a:rPr lang="en-US" altLang="en-US"/>
              <a:t>Improper handling may cause further injury</a:t>
            </a:r>
          </a:p>
          <a:p>
            <a:r>
              <a:rPr lang="en-US" altLang="en-US"/>
              <a:t>Evacuation should be organized and methodical</a:t>
            </a:r>
          </a:p>
          <a:p>
            <a:r>
              <a:rPr lang="en-US" altLang="en-US"/>
              <a:t>Moving casualties should be deliberate and gentle</a:t>
            </a:r>
          </a:p>
          <a:p>
            <a:r>
              <a:rPr lang="en-US" altLang="en-US"/>
              <a:t>Casualties should not be moved before their injuries are evaluated and treated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5DD7-54B1-401F-B90F-70F089DA3FE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altLang="en-US"/>
              <a:t>Lifesaving and life-preserving measures are carried out before evacuating injured or wounded soldiers</a:t>
            </a:r>
          </a:p>
          <a:p>
            <a:r>
              <a:rPr lang="en-US" altLang="en-US"/>
              <a:t>Except in extreme emergencies, injuries must be evaluated and treated before movement is attempted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524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Steps Taken Prior to Moving the Casualty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CF2-D0A5-46DF-ADA2-6CF325B196C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Measures are taken, as needed, to:</a:t>
            </a:r>
            <a:endParaRPr lang="en-US" altLang="en-US" sz="4000"/>
          </a:p>
          <a:p>
            <a:pPr lvl="1"/>
            <a:r>
              <a:rPr lang="en-US" altLang="en-US"/>
              <a:t>Open the airway and restore breathing and heartbeat</a:t>
            </a:r>
          </a:p>
          <a:p>
            <a:pPr lvl="1"/>
            <a:r>
              <a:rPr lang="en-US" altLang="en-US"/>
              <a:t>Stop bleeding prevent or control shock</a:t>
            </a:r>
          </a:p>
          <a:p>
            <a:pPr lvl="1"/>
            <a:r>
              <a:rPr lang="en-US" altLang="en-US"/>
              <a:t>Protect the wound from further contamination</a:t>
            </a:r>
          </a:p>
          <a:p>
            <a:r>
              <a:rPr lang="en-US" altLang="en-US"/>
              <a:t>When fractures are evident or suspected, the injured part must be immobilized</a:t>
            </a:r>
            <a:endParaRPr lang="en-US" altLang="en-US" sz="400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Steps Taken Prior to Moving the Casualty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30C8-1905-4A2D-93F4-7042D54D586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Individuals performing the evacuation are referred to as bearers</a:t>
            </a:r>
          </a:p>
          <a:p>
            <a:r>
              <a:rPr lang="en-US" altLang="en-US"/>
              <a:t>Improper handling of a casualty can result in injury to the bearers and the casualty</a:t>
            </a:r>
          </a:p>
          <a:p>
            <a:r>
              <a:rPr lang="en-US" altLang="en-US"/>
              <a:t>To minimize disabling injuries (muscle strain, sprains, or other injuries) that could hamper the evacuation effort</a:t>
            </a:r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General Rules for Bearers</a:t>
            </a:r>
          </a:p>
        </p:txBody>
      </p:sp>
      <p:sp>
        <p:nvSpPr>
          <p:cNvPr id="30725" name="Line 1029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8A3-0267-4FFF-9594-3D1280D4E88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the body's natural system of levers when lifting and moving a casualty</a:t>
            </a:r>
          </a:p>
          <a:p>
            <a:r>
              <a:rPr lang="en-US" altLang="en-US"/>
              <a:t>Know your physical capabilities and limitations</a:t>
            </a:r>
          </a:p>
          <a:p>
            <a:r>
              <a:rPr lang="en-US" altLang="en-US"/>
              <a:t>Maintain solid footing when lifting and transporting</a:t>
            </a:r>
          </a:p>
          <a:p>
            <a:r>
              <a:rPr lang="en-US" altLang="en-US"/>
              <a:t>Use the leg muscles when lifting or lowering a casualty</a:t>
            </a:r>
          </a:p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Rules to Follow 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Evacuation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Manual Evacuation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076AE-3912-49DE-9075-CD96EE11E45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the shoulder and leg muscles when carrying or standing with a casualty</a:t>
            </a:r>
          </a:p>
          <a:p>
            <a:r>
              <a:rPr lang="en-US" altLang="en-US"/>
              <a:t>Keep the back straight; use arms and shoulders when pulling a casualty</a:t>
            </a:r>
          </a:p>
          <a:p>
            <a:r>
              <a:rPr lang="en-US" altLang="en-US"/>
              <a:t>Work in unison with other bearers </a:t>
            </a:r>
          </a:p>
          <a:p>
            <a:r>
              <a:rPr lang="en-US" altLang="en-US"/>
              <a:t>Rest frequently, or whenever possible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Rules to Follow 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">
      <a:dk1>
        <a:srgbClr val="220011"/>
      </a:dk1>
      <a:lt1>
        <a:srgbClr val="FFFFCC"/>
      </a:lt1>
      <a:dk2>
        <a:srgbClr val="660033"/>
      </a:dk2>
      <a:lt2>
        <a:srgbClr val="FFFF99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220011"/>
    </a:dk1>
    <a:lt1>
      <a:srgbClr val="FFFFCC"/>
    </a:lt1>
    <a:dk2>
      <a:srgbClr val="660033"/>
    </a:dk2>
    <a:lt2>
      <a:srgbClr val="FF0000"/>
    </a:lt2>
    <a:accent1>
      <a:srgbClr val="CC0099"/>
    </a:accent1>
    <a:accent2>
      <a:srgbClr val="56002B"/>
    </a:accent2>
    <a:accent3>
      <a:srgbClr val="B8AAAD"/>
    </a:accent3>
    <a:accent4>
      <a:srgbClr val="DADAAE"/>
    </a:accent4>
    <a:accent5>
      <a:srgbClr val="E2AACA"/>
    </a:accent5>
    <a:accent6>
      <a:srgbClr val="4D0026"/>
    </a:accent6>
    <a:hlink>
      <a:srgbClr val="9C004E"/>
    </a:hlink>
    <a:folHlink>
      <a:srgbClr val="FF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D:\msoffice\Templates\Presentation Designs\RIBBONS.POT</Template>
  <TotalTime>265</TotalTime>
  <Words>984</Words>
  <Application>Microsoft Office PowerPoint</Application>
  <PresentationFormat>On-screen Show (4:3)</PresentationFormat>
  <Paragraphs>235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Times New Roman</vt:lpstr>
      <vt:lpstr>Ribbons</vt:lpstr>
      <vt:lpstr>Manual Evacuation</vt:lpstr>
      <vt:lpstr>Introduction</vt:lpstr>
      <vt:lpstr>Overview of Manual Evacuation</vt:lpstr>
      <vt:lpstr>Casualty Handling</vt:lpstr>
      <vt:lpstr>Steps Taken Prior to Moving the Casualty</vt:lpstr>
      <vt:lpstr>Steps Taken Prior to Moving the Casualty</vt:lpstr>
      <vt:lpstr>General Rules for Bearers</vt:lpstr>
      <vt:lpstr>Rules to Follow </vt:lpstr>
      <vt:lpstr>Rules to Follow </vt:lpstr>
      <vt:lpstr>Manual Carries</vt:lpstr>
      <vt:lpstr>Manual Carries</vt:lpstr>
      <vt:lpstr>Manual Carry Distances</vt:lpstr>
      <vt:lpstr>Casualty Positioning</vt:lpstr>
      <vt:lpstr>One-Man Carries</vt:lpstr>
      <vt:lpstr>Fireman's Carry</vt:lpstr>
      <vt:lpstr>Arms Carry</vt:lpstr>
      <vt:lpstr>Supporting Carry</vt:lpstr>
      <vt:lpstr>Saddleback Carry</vt:lpstr>
      <vt:lpstr>Pack-strap Carry</vt:lpstr>
      <vt:lpstr>Pistol-belt Carry</vt:lpstr>
      <vt:lpstr>Pistol-belt Drag</vt:lpstr>
      <vt:lpstr>Neck Drag</vt:lpstr>
      <vt:lpstr>Cradle-drop Drag</vt:lpstr>
      <vt:lpstr>LBE Carry (Conscious Casualty)</vt:lpstr>
      <vt:lpstr>LBE Carry (Unconscious Casualty)</vt:lpstr>
      <vt:lpstr>LBE Carry (Using Casualty’s LBE)</vt:lpstr>
      <vt:lpstr>Two-Man Carries</vt:lpstr>
      <vt:lpstr>Two-man Supporting Carry</vt:lpstr>
      <vt:lpstr>Two-man Arms Carry</vt:lpstr>
      <vt:lpstr>Two-man Fore and Aft Carry</vt:lpstr>
      <vt:lpstr>Four-hand Seat Carry</vt:lpstr>
      <vt:lpstr>Two-hand Seat Carry</vt:lpstr>
      <vt:lpstr>Special Manual Evacuation Techniques</vt:lpstr>
      <vt:lpstr>Caution</vt:lpstr>
      <vt:lpstr>Observing the Vehicle for Fire</vt:lpstr>
      <vt:lpstr>Extracting a Casualty Includes</vt:lpstr>
      <vt:lpstr>Extricating Casualty’s From a Tank</vt:lpstr>
      <vt:lpstr>Steps Medical Personnel Should Take</vt:lpstr>
      <vt:lpstr>Summary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Evacuation</dc:title>
  <dc:creator>mcculloughjr</dc:creator>
  <cp:lastModifiedBy>Maher</cp:lastModifiedBy>
  <cp:revision>14</cp:revision>
  <cp:lastPrinted>2001-02-26T17:35:16Z</cp:lastPrinted>
  <dcterms:created xsi:type="dcterms:W3CDTF">2001-02-22T15:59:18Z</dcterms:created>
  <dcterms:modified xsi:type="dcterms:W3CDTF">2024-01-20T09:06:58Z</dcterms:modified>
</cp:coreProperties>
</file>