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9"/>
  </p:notesMasterIdLst>
  <p:sldIdLst>
    <p:sldId id="430" r:id="rId2"/>
    <p:sldId id="431" r:id="rId3"/>
    <p:sldId id="426" r:id="rId4"/>
    <p:sldId id="427" r:id="rId5"/>
    <p:sldId id="433" r:id="rId6"/>
    <p:sldId id="428" r:id="rId7"/>
    <p:sldId id="429" r:id="rId8"/>
  </p:sldIdLst>
  <p:sldSz cx="9906000" cy="6858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commentAuthors" Target="commentAuthor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themeOverride" Target="../theme/themeOverride1.xml"/><Relationship Id="rId4"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themeOverride" Target="../theme/themeOverride2.xml"/><Relationship Id="rId4"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ja-JP" altLang="en-US" sz="1600" b="1" dirty="0" smtClean="0"/>
              <a:t>陶技研売上ﾁｬｰｼﾞ</a:t>
            </a:r>
            <a:endParaRPr lang="ja-JP" altLang="en-US" sz="1600" b="1" dirty="0"/>
          </a:p>
        </c:rich>
      </c:tx>
      <c:layout>
        <c:manualLayout>
          <c:xMode val="edge"/>
          <c:yMode val="edge"/>
          <c:x val="0.34609685174795307"/>
          <c:y val="2.09944621537777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売上</c:v>
                </c:pt>
              </c:strCache>
            </c:strRef>
          </c:tx>
          <c:spPr>
            <a:solidFill>
              <a:schemeClr val="accent1"/>
            </a:solidFill>
            <a:ln>
              <a:noFill/>
            </a:ln>
            <a:effectLst/>
          </c:spPr>
          <c:invertIfNegative val="0"/>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Sheet1!$B$2:$B$12</c:f>
              <c:numCache>
                <c:formatCode>General</c:formatCode>
                <c:ptCount val="11"/>
                <c:pt idx="0">
                  <c:v>3289540</c:v>
                </c:pt>
                <c:pt idx="1">
                  <c:v>5411230</c:v>
                </c:pt>
                <c:pt idx="2">
                  <c:v>5090020</c:v>
                </c:pt>
                <c:pt idx="3">
                  <c:v>4324540</c:v>
                </c:pt>
                <c:pt idx="4">
                  <c:v>6076420</c:v>
                </c:pt>
                <c:pt idx="5">
                  <c:v>5960220</c:v>
                </c:pt>
                <c:pt idx="6">
                  <c:v>5268370</c:v>
                </c:pt>
                <c:pt idx="7">
                  <c:v>4321020</c:v>
                </c:pt>
                <c:pt idx="8">
                  <c:v>4705450</c:v>
                </c:pt>
                <c:pt idx="9">
                  <c:v>3942940</c:v>
                </c:pt>
                <c:pt idx="10">
                  <c:v>4972850</c:v>
                </c:pt>
              </c:numCache>
            </c:numRef>
          </c:val>
        </c:ser>
        <c:dLbls>
          <c:showLegendKey val="0"/>
          <c:showVal val="0"/>
          <c:showCatName val="0"/>
          <c:showSerName val="0"/>
          <c:showPercent val="0"/>
          <c:showBubbleSize val="0"/>
        </c:dLbls>
        <c:gapWidth val="219"/>
        <c:overlap val="-27"/>
        <c:axId val="1157069632"/>
        <c:axId val="1157060384"/>
      </c:barChart>
      <c:lineChart>
        <c:grouping val="standard"/>
        <c:varyColors val="0"/>
        <c:ser>
          <c:idx val="1"/>
          <c:order val="1"/>
          <c:tx>
            <c:strRef>
              <c:f>Sheet1!$C$1</c:f>
              <c:strCache>
                <c:ptCount val="1"/>
                <c:pt idx="0">
                  <c:v>ﾁｬｰｼﾞ比率</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Sheet1!$C$2:$C$12</c:f>
              <c:numCache>
                <c:formatCode>0%</c:formatCode>
                <c:ptCount val="11"/>
                <c:pt idx="0">
                  <c:v>0.6494008488796762</c:v>
                </c:pt>
                <c:pt idx="1">
                  <c:v>1.0826790716286514</c:v>
                </c:pt>
                <c:pt idx="2">
                  <c:v>0.95695055461552925</c:v>
                </c:pt>
                <c:pt idx="3">
                  <c:v>0.91962573099415201</c:v>
                </c:pt>
                <c:pt idx="4">
                  <c:v>1.1897053352912383</c:v>
                </c:pt>
                <c:pt idx="5">
                  <c:v>1.1524013921113689</c:v>
                </c:pt>
                <c:pt idx="6">
                  <c:v>0.99836460109910941</c:v>
                </c:pt>
                <c:pt idx="7">
                  <c:v>1.0692947290274684</c:v>
                </c:pt>
                <c:pt idx="8">
                  <c:v>0.97663968451639693</c:v>
                </c:pt>
                <c:pt idx="9">
                  <c:v>0.71275126536514821</c:v>
                </c:pt>
                <c:pt idx="10">
                  <c:v>0.96145223207807629</c:v>
                </c:pt>
              </c:numCache>
            </c:numRef>
          </c:val>
          <c:smooth val="0"/>
        </c:ser>
        <c:dLbls>
          <c:showLegendKey val="0"/>
          <c:showVal val="0"/>
          <c:showCatName val="0"/>
          <c:showSerName val="0"/>
          <c:showPercent val="0"/>
          <c:showBubbleSize val="0"/>
        </c:dLbls>
        <c:marker val="1"/>
        <c:smooth val="0"/>
        <c:axId val="1157055488"/>
        <c:axId val="1157069088"/>
      </c:lineChart>
      <c:catAx>
        <c:axId val="115706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0384"/>
        <c:crosses val="autoZero"/>
        <c:auto val="1"/>
        <c:lblAlgn val="ctr"/>
        <c:lblOffset val="100"/>
        <c:noMultiLvlLbl val="0"/>
      </c:catAx>
      <c:valAx>
        <c:axId val="1157060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9632"/>
        <c:crosses val="autoZero"/>
        <c:crossBetween val="between"/>
      </c:valAx>
      <c:valAx>
        <c:axId val="115706908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5488"/>
        <c:crosses val="max"/>
        <c:crossBetween val="between"/>
      </c:valAx>
      <c:catAx>
        <c:axId val="1157055488"/>
        <c:scaling>
          <c:orientation val="minMax"/>
        </c:scaling>
        <c:delete val="1"/>
        <c:axPos val="b"/>
        <c:numFmt formatCode="General" sourceLinked="1"/>
        <c:majorTickMark val="out"/>
        <c:minorTickMark val="none"/>
        <c:tickLblPos val="nextTo"/>
        <c:crossAx val="1157069088"/>
        <c:crosses val="autoZero"/>
        <c:auto val="1"/>
        <c:lblAlgn val="ctr"/>
        <c:lblOffset val="100"/>
        <c:noMultiLvlLbl val="0"/>
      </c:catAx>
      <c:spPr>
        <a:noFill/>
        <a:ln>
          <a:noFill/>
        </a:ln>
        <a:effectLst/>
      </c:spPr>
    </c:plotArea>
    <c:legend>
      <c:legendPos val="b"/>
      <c:layout>
        <c:manualLayout>
          <c:xMode val="edge"/>
          <c:yMode val="edge"/>
          <c:x val="0.66410907704801714"/>
          <c:y val="2.2216548588618362E-2"/>
          <c:w val="0.32223151014548196"/>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dirty="0"/>
              <a:t>9</a:t>
            </a:r>
            <a:r>
              <a:rPr lang="ja-JP" altLang="en-US" sz="1400" dirty="0"/>
              <a:t>月度個人別結果</a:t>
            </a:r>
          </a:p>
        </c:rich>
      </c:tx>
      <c:layout>
        <c:manualLayout>
          <c:xMode val="edge"/>
          <c:yMode val="edge"/>
          <c:x val="0.37362675996679146"/>
          <c:y val="1.865378165638453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2913670166229221"/>
          <c:y val="0.11845814428973631"/>
          <c:w val="0.76705993000874895"/>
          <c:h val="0.62550200714051241"/>
        </c:manualLayout>
      </c:layout>
      <c:barChart>
        <c:barDir val="col"/>
        <c:grouping val="clustered"/>
        <c:varyColors val="0"/>
        <c:ser>
          <c:idx val="0"/>
          <c:order val="0"/>
          <c:tx>
            <c:strRef>
              <c:f>'2023.9グラフ'!$A$37</c:f>
              <c:strCache>
                <c:ptCount val="1"/>
                <c:pt idx="0">
                  <c:v>金額Ｐ</c:v>
                </c:pt>
              </c:strCache>
            </c:strRef>
          </c:tx>
          <c:spPr>
            <a:solidFill>
              <a:schemeClr val="accent1"/>
            </a:solidFill>
            <a:ln>
              <a:noFill/>
            </a:ln>
            <a:effectLst/>
          </c:spPr>
          <c:invertIfNegative val="0"/>
          <c:cat>
            <c:strRef>
              <c:f>'2023.9グラフ'!$B$36:$K$36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'2023.9グラフ'!$B$37:$K$37</c:f>
              <c:numCache>
                <c:formatCode>#,##0_ ;[Red]\-#,##0\ </c:formatCode>
                <c:ptCount val="10"/>
                <c:pt idx="0">
                  <c:v>256240</c:v>
                </c:pt>
                <c:pt idx="1">
                  <c:v>595500</c:v>
                </c:pt>
                <c:pt idx="2">
                  <c:v>489872</c:v>
                </c:pt>
                <c:pt idx="3">
                  <c:v>505893</c:v>
                </c:pt>
                <c:pt idx="4">
                  <c:v>196000</c:v>
                </c:pt>
                <c:pt idx="5">
                  <c:v>0</c:v>
                </c:pt>
                <c:pt idx="6">
                  <c:v>322654</c:v>
                </c:pt>
                <c:pt idx="7">
                  <c:v>350460</c:v>
                </c:pt>
                <c:pt idx="8">
                  <c:v>266720</c:v>
                </c:pt>
                <c:pt idx="9">
                  <c:v>156919</c:v>
                </c:pt>
              </c:numCache>
            </c:numRef>
          </c:val>
        </c:ser>
        <c:dLbls>
          <c:showLegendKey val="0"/>
          <c:showVal val="0"/>
          <c:showCatName val="0"/>
          <c:showSerName val="0"/>
          <c:showPercent val="0"/>
          <c:showBubbleSize val="0"/>
        </c:dLbls>
        <c:gapWidth val="219"/>
        <c:overlap val="-27"/>
        <c:axId val="1157068544"/>
        <c:axId val="1157056032"/>
      </c:barChart>
      <c:lineChart>
        <c:grouping val="standard"/>
        <c:varyColors val="0"/>
        <c:ser>
          <c:idx val="1"/>
          <c:order val="1"/>
          <c:tx>
            <c:strRef>
              <c:f>'2023.9グラフ'!$A$38</c:f>
              <c:strCache>
                <c:ptCount val="1"/>
                <c:pt idx="0">
                  <c:v>チャージ</c:v>
                </c:pt>
              </c:strCache>
            </c:strRef>
          </c:tx>
          <c:spPr>
            <a:ln w="28575" cap="rnd">
              <a:solidFill>
                <a:schemeClr val="accent2"/>
              </a:solidFill>
              <a:round/>
            </a:ln>
            <a:effectLst/>
          </c:spPr>
          <c:marker>
            <c:symbol val="none"/>
          </c:marker>
          <c:cat>
            <c:strRef>
              <c:f>'2023.9グラフ'!$B$36:$L$36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'2023.9グラフ'!$B$38:$L$38</c:f>
              <c:numCache>
                <c:formatCode>0%</c:formatCode>
                <c:ptCount val="11"/>
                <c:pt idx="0">
                  <c:v>0.68066666666666664</c:v>
                </c:pt>
                <c:pt idx="1">
                  <c:v>1.1153333333333333</c:v>
                </c:pt>
                <c:pt idx="2">
                  <c:v>0.88733333333333331</c:v>
                </c:pt>
                <c:pt idx="3">
                  <c:v>0.99199999999999999</c:v>
                </c:pt>
                <c:pt idx="4">
                  <c:v>0.42966666666666664</c:v>
                </c:pt>
                <c:pt idx="5">
                  <c:v>0</c:v>
                </c:pt>
                <c:pt idx="6">
                  <c:v>0.71699999999999997</c:v>
                </c:pt>
                <c:pt idx="7">
                  <c:v>0.66766666666666663</c:v>
                </c:pt>
                <c:pt idx="8">
                  <c:v>0.48333333333333334</c:v>
                </c:pt>
                <c:pt idx="9">
                  <c:v>0.34399999999999997</c:v>
                </c:pt>
              </c:numCache>
            </c:numRef>
          </c:val>
          <c:smooth val="0"/>
        </c:ser>
        <c:dLbls>
          <c:showLegendKey val="0"/>
          <c:showVal val="0"/>
          <c:showCatName val="0"/>
          <c:showSerName val="0"/>
          <c:showPercent val="0"/>
          <c:showBubbleSize val="0"/>
        </c:dLbls>
        <c:marker val="1"/>
        <c:smooth val="0"/>
        <c:axId val="1157059840"/>
        <c:axId val="1157056576"/>
      </c:lineChart>
      <c:catAx>
        <c:axId val="115706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6032"/>
        <c:crosses val="autoZero"/>
        <c:auto val="1"/>
        <c:lblAlgn val="ctr"/>
        <c:lblOffset val="100"/>
        <c:noMultiLvlLbl val="0"/>
      </c:catAx>
      <c:valAx>
        <c:axId val="1157056032"/>
        <c:scaling>
          <c:orientation val="minMax"/>
        </c:scaling>
        <c:delete val="0"/>
        <c:axPos val="l"/>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8544"/>
        <c:crosses val="autoZero"/>
        <c:crossBetween val="between"/>
      </c:valAx>
      <c:valAx>
        <c:axId val="11570565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157059840"/>
        <c:crosses val="max"/>
        <c:crossBetween val="between"/>
      </c:valAx>
      <c:catAx>
        <c:axId val="1157059840"/>
        <c:scaling>
          <c:orientation val="minMax"/>
        </c:scaling>
        <c:delete val="1"/>
        <c:axPos val="b"/>
        <c:numFmt formatCode="General" sourceLinked="1"/>
        <c:majorTickMark val="out"/>
        <c:minorTickMark val="none"/>
        <c:tickLblPos val="nextTo"/>
        <c:crossAx val="1157056576"/>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legend>
      <c:legendPos val="b"/>
      <c:layout>
        <c:manualLayout>
          <c:xMode val="edge"/>
          <c:yMode val="edge"/>
          <c:x val="0.69421646532590087"/>
          <c:y val="0.19441481811704436"/>
          <c:w val="0.18178741464902323"/>
          <c:h val="0.11725631692010127"/>
        </c:manualLayout>
      </c:layout>
      <c:overlay val="0"/>
      <c:spPr>
        <a:noFill/>
        <a:ln>
          <a:solidFill>
            <a:srgbClr val="000000"/>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5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565"/>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2708"/>
            <a:ext cx="5445760" cy="3915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3"/>
            <a:ext cx="2949787" cy="4985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773"/>
            <a:ext cx="2949787" cy="498565"/>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1</a:t>
            </a:fld>
            <a:endParaRPr kumimoji="1" lang="ja-JP" altLang="en-US"/>
          </a:p>
        </p:txBody>
      </p:sp>
    </p:spTree>
    <p:extLst>
      <p:ext uri="{BB962C8B-B14F-4D97-AF65-F5344CB8AC3E}">
        <p14:creationId xmlns:p14="http://schemas.microsoft.com/office/powerpoint/2010/main" val="53279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2</a:t>
            </a:fld>
            <a:endParaRPr kumimoji="1" lang="ja-JP" altLang="en-US"/>
          </a:p>
        </p:txBody>
      </p:sp>
    </p:spTree>
    <p:extLst>
      <p:ext uri="{BB962C8B-B14F-4D97-AF65-F5344CB8AC3E}">
        <p14:creationId xmlns:p14="http://schemas.microsoft.com/office/powerpoint/2010/main" val="4270439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3</a:t>
            </a:fld>
            <a:endParaRPr kumimoji="1" lang="ja-JP" altLang="en-US"/>
          </a:p>
        </p:txBody>
      </p:sp>
    </p:spTree>
    <p:extLst>
      <p:ext uri="{BB962C8B-B14F-4D97-AF65-F5344CB8AC3E}">
        <p14:creationId xmlns:p14="http://schemas.microsoft.com/office/powerpoint/2010/main" val="426399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4</a:t>
            </a:fld>
            <a:endParaRPr kumimoji="1" lang="ja-JP" altLang="en-US"/>
          </a:p>
        </p:txBody>
      </p:sp>
    </p:spTree>
    <p:extLst>
      <p:ext uri="{BB962C8B-B14F-4D97-AF65-F5344CB8AC3E}">
        <p14:creationId xmlns:p14="http://schemas.microsoft.com/office/powerpoint/2010/main" val="98902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5</a:t>
            </a:fld>
            <a:endParaRPr kumimoji="1" lang="ja-JP" altLang="en-US"/>
          </a:p>
        </p:txBody>
      </p:sp>
    </p:spTree>
    <p:extLst>
      <p:ext uri="{BB962C8B-B14F-4D97-AF65-F5344CB8AC3E}">
        <p14:creationId xmlns:p14="http://schemas.microsoft.com/office/powerpoint/2010/main" val="154492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6</a:t>
            </a:fld>
            <a:endParaRPr kumimoji="1" lang="ja-JP" altLang="en-US"/>
          </a:p>
        </p:txBody>
      </p:sp>
    </p:spTree>
    <p:extLst>
      <p:ext uri="{BB962C8B-B14F-4D97-AF65-F5344CB8AC3E}">
        <p14:creationId xmlns:p14="http://schemas.microsoft.com/office/powerpoint/2010/main" val="254753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9/29/2023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jpe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t>ＮＯＤＡ</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NODA Group Management Guidelines Presentation</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a:xfrm>
            <a:off x="1490299" y="3737721"/>
            <a:ext cx="7219951" cy="498598"/>
          </a:xfrm>
        </p:spPr>
        <p:txBody>
          <a:bodyPr/>
          <a:lstStyle/>
          <a:p>
            <a:r>
              <a:t>Ceramic Technology Research</a:t>
            </a:r>
            <a:endParaRPr kumimoji="1" lang="ja-JP" altLang="en-US" sz="3200" dirty="0"/>
          </a:p>
        </p:txBody>
      </p:sp>
      <p:sp>
        <p:nvSpPr>
          <p:cNvPr id="7" name="タイトル 6"/>
          <p:cNvSpPr>
            <a:spLocks noGrp="1"/>
          </p:cNvSpPr>
          <p:nvPr>
            <p:ph type="title"/>
          </p:nvPr>
        </p:nvSpPr>
        <p:spPr>
          <a:xfrm>
            <a:off x="1490299" y="4290439"/>
            <a:ext cx="7219951" cy="349702"/>
          </a:xfrm>
        </p:spPr>
        <p:txBody>
          <a:bodyPr/>
          <a:lstStyle/>
          <a:p>
            <a:r>
              <a:rPr kumimoji="1" lang="ja-JP" altLang="en-US" sz="2400" dirty="0" smtClean="0"/>
              <a:t>代表取締役　野田　裕紀</a:t>
            </a:r>
            <a:endParaRPr kumimoji="1" lang="ja-JP" altLang="en-US" sz="2400" dirty="0"/>
          </a:p>
        </p:txBody>
      </p:sp>
    </p:spTree>
    <p:extLst>
      <p:ext uri="{BB962C8B-B14F-4D97-AF65-F5344CB8AC3E}">
        <p14:creationId xmlns:p14="http://schemas.microsoft.com/office/powerpoint/2010/main" val="356073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229750" y="1340768"/>
            <a:ext cx="4507226" cy="992756"/>
          </a:xfrm>
          <a:prstGeom prst="roundRect">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a:buClr>
                <a:schemeClr val="accent4"/>
              </a:buClr>
            </a:pPr>
            <a:r>
              <a:t>Sales: 57.83 million (87%) (last year 50.80 million)</a:t>
            </a:r>
            <a:endParaRPr lang="en-US" altLang="ja-JP" sz="2000" dirty="0"/>
          </a:p>
          <a:p>
            <a:pPr>
              <a:buClr>
                <a:schemeClr val="accent4"/>
              </a:buClr>
            </a:pPr>
            <a:r>
              <a:t>Achievement rate of 96% (86% last year).</a:t>
            </a:r>
            <a:endParaRPr lang="en-US" altLang="ja-JP" sz="200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2091159" cy="387798"/>
          </a:xfrm>
        </p:spPr>
        <p:txBody>
          <a:bodyPr/>
          <a:lstStyle/>
          <a:p>
            <a:r>
              <a:t>Preliminary results.</a:t>
            </a:r>
            <a:endParaRPr kumimoji="1" lang="ja-JP" altLang="en-US" sz="3200" dirty="0"/>
          </a:p>
        </p:txBody>
      </p:sp>
      <p:sp>
        <p:nvSpPr>
          <p:cNvPr id="15" name="コンテンツ プレースホルダー 5"/>
          <p:cNvSpPr>
            <a:spLocks noGrp="1"/>
          </p:cNvSpPr>
          <p:nvPr>
            <p:ph sz="half" idx="2"/>
          </p:nvPr>
        </p:nvSpPr>
        <p:spPr>
          <a:xfrm>
            <a:off x="363259" y="2636912"/>
            <a:ext cx="5616623" cy="4065057"/>
          </a:xfrm>
        </p:spPr>
        <p:txBody>
          <a:bodyPr/>
          <a:lstStyle/>
          <a:p>
            <a:pPr>
              <a:buClr>
                <a:schemeClr val="accent4"/>
              </a:buClr>
            </a:pPr>
            <a:r>
              <a:t>Unable to reach the goal, workload.</a:t>
            </a:r>
            <a:endParaRPr lang="en-US" altLang="ja-JP" sz="2400" dirty="0" smtClean="0"/>
          </a:p>
          <a:p>
            <a:pPr>
              <a:buClr>
                <a:schemeClr val="accent4"/>
              </a:buClr>
            </a:pPr>
            <a:r>
              <a:t>Ensuring was the biggest challenge.</a:t>
            </a:r>
            <a:endParaRPr lang="en-US" altLang="ja-JP" sz="2400" dirty="0" smtClean="0"/>
          </a:p>
          <a:p>
            <a:pPr>
              <a:buClr>
                <a:schemeClr val="accent4"/>
              </a:buClr>
            </a:pPr>
            <a:endParaRPr lang="en-US" altLang="ja-JP" sz="2400" dirty="0" smtClean="0"/>
          </a:p>
          <a:p>
            <a:pPr>
              <a:buClr>
                <a:schemeClr val="accent4"/>
              </a:buClr>
            </a:pPr>
            <a:r>
              <a:t>Sales have been sluggish since May.</a:t>
            </a:r>
            <a:endParaRPr lang="en-US" altLang="ja-JP" sz="2400" dirty="0"/>
          </a:p>
          <a:p>
            <a:pPr>
              <a:buClr>
                <a:schemeClr val="accent4"/>
              </a:buClr>
            </a:pPr>
            <a:r>
              <a:t>Charge has also worsened.</a:t>
            </a:r>
            <a:endParaRPr lang="en-US" altLang="ja-JP" sz="2400" dirty="0"/>
          </a:p>
          <a:p>
            <a:pPr>
              <a:buClr>
                <a:schemeClr val="accent4"/>
              </a:buClr>
            </a:pPr>
            <a:r>
              <a:t>In January, in terms of attendance and work.</a:t>
            </a:r>
            <a:endParaRPr lang="en-US" altLang="ja-JP" sz="2400" dirty="0" smtClean="0"/>
          </a:p>
          <a:p>
            <a:pPr>
              <a:buClr>
                <a:schemeClr val="accent4"/>
              </a:buClr>
            </a:pPr>
            <a:r>
              <a:t>There were issues and I provided guidance.</a:t>
            </a:r>
            <a:endParaRPr lang="en-US" altLang="ja-JP" sz="2400" dirty="0" smtClean="0"/>
          </a:p>
          <a:p>
            <a:pPr>
              <a:buClr>
                <a:schemeClr val="accent4"/>
              </a:buClr>
            </a:pPr>
            <a:endParaRPr lang="en-US" altLang="ja-JP" sz="2400" dirty="0"/>
          </a:p>
          <a:p>
            <a:pPr>
              <a:buClr>
                <a:schemeClr val="accent4"/>
              </a:buClr>
            </a:pPr>
            <a:endParaRPr lang="en-US" altLang="ja-JP" sz="2400" dirty="0"/>
          </a:p>
          <a:p>
            <a:pPr>
              <a:buClr>
                <a:schemeClr val="accent4"/>
              </a:buClr>
            </a:pPr>
            <a:endParaRPr lang="en-US" altLang="ja-JP" sz="1800" dirty="0" smtClean="0"/>
          </a:p>
          <a:p>
            <a:pPr>
              <a:buClr>
                <a:schemeClr val="accent4"/>
              </a:buClr>
            </a:pPr>
            <a:endParaRPr lang="en-US" altLang="ja-JP" sz="1800" dirty="0" smtClean="0"/>
          </a:p>
          <a:p>
            <a:pPr>
              <a:buClr>
                <a:schemeClr val="accent4"/>
              </a:buClr>
            </a:pPr>
            <a:endParaRPr lang="en-US" altLang="ja-JP" sz="1800" dirty="0"/>
          </a:p>
          <a:p>
            <a:endParaRPr lang="en-US" altLang="ja-JP" sz="2400" dirty="0"/>
          </a:p>
        </p:txBody>
      </p:sp>
      <p:graphicFrame>
        <p:nvGraphicFramePr>
          <p:cNvPr id="6" name="グラフ 5"/>
          <p:cNvGraphicFramePr>
            <a:graphicFrameLocks/>
          </p:cNvGraphicFramePr>
          <p:nvPr>
            <p:extLst>
              <p:ext uri="{D42A27DB-BD31-4B8C-83A1-F6EECF244321}">
                <p14:modId xmlns:p14="http://schemas.microsoft.com/office/powerpoint/2010/main" val="24134335"/>
              </p:ext>
            </p:extLst>
          </p:nvPr>
        </p:nvGraphicFramePr>
        <p:xfrm>
          <a:off x="4736976" y="1461939"/>
          <a:ext cx="5169024" cy="457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円/楕円 1"/>
          <p:cNvSpPr/>
          <p:nvPr/>
        </p:nvSpPr>
        <p:spPr bwMode="auto">
          <a:xfrm>
            <a:off x="6393160" y="2853126"/>
            <a:ext cx="501615"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円/楕円 6"/>
          <p:cNvSpPr/>
          <p:nvPr/>
        </p:nvSpPr>
        <p:spPr bwMode="auto">
          <a:xfrm>
            <a:off x="5250215" y="3425703"/>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8" name="円/楕円 7"/>
          <p:cNvSpPr/>
          <p:nvPr/>
        </p:nvSpPr>
        <p:spPr bwMode="auto">
          <a:xfrm>
            <a:off x="8697416" y="3177162"/>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Tree>
    <p:extLst>
      <p:ext uri="{BB962C8B-B14F-4D97-AF65-F5344CB8AC3E}">
        <p14:creationId xmlns:p14="http://schemas.microsoft.com/office/powerpoint/2010/main" val="192847170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297726"/>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Transition to a new system ✨</a:t>
            </a:r>
            <a:endParaRPr lang="en-US" altLang="ja-JP" sz="1400" kern="0" dirty="0" smtClean="0"/>
          </a:p>
          <a:p>
            <a:pPr marL="457200" indent="-457200">
              <a:buFont typeface="Arial" panose="020B0604020202020204" pitchFamily="34" charset="0"/>
              <a:buChar char="•"/>
            </a:pPr>
            <a:r>
              <a:t>A new employee has joined the company and is already making a great contribution in welding and bending.</a:t>
            </a:r>
            <a:endParaRPr lang="en-US" altLang="ja-JP" sz="2000" kern="0" dirty="0" smtClean="0"/>
          </a:p>
          <a:p>
            <a:pPr marL="457200" indent="-457200">
              <a:buFont typeface="Arial" panose="020B0604020202020204" pitchFamily="34" charset="0"/>
              <a:buChar char="•"/>
            </a:pPr>
            <a:r>
              <a:t>Second-year and subsequent trainees are becoming more challenging and taking on more difficult tasks, becoming the main force.</a:t>
            </a:r>
            <a:endParaRPr lang="en-US" altLang="ja-JP" sz="2000" kern="0" dirty="0" smtClean="0"/>
          </a:p>
          <a:p>
            <a:pPr marL="457200" indent="-457200">
              <a:buFont typeface="Arial" panose="020B0604020202020204" pitchFamily="34" charset="0"/>
              <a:buChar char="•"/>
            </a:pPr>
            <a:r>
              <a:t>This season, we have started verifying individual sales and charges. Members who have acquired skills are.</a:t>
            </a:r>
            <a:endParaRPr lang="en-US" altLang="ja-JP" sz="1800" kern="0" dirty="0" smtClean="0"/>
          </a:p>
          <a:p>
            <a:r>
              <a:t>I want to reflect the amount of overtime and the evaluation of salary.</a:t>
            </a:r>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Introduction to Early Initiatives ①</a:t>
            </a:r>
            <a:endParaRPr kumimoji="1" lang="ja-JP" altLang="en-US" sz="3200" dirty="0"/>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l="2750" t="17451" r="9051"/>
          <a:stretch/>
        </p:blipFill>
        <p:spPr>
          <a:xfrm>
            <a:off x="883436" y="4005063"/>
            <a:ext cx="3493500" cy="2452303"/>
          </a:xfrm>
          <a:prstGeom prst="rect">
            <a:avLst/>
          </a:prstGeom>
        </p:spPr>
      </p:pic>
      <p:sp>
        <p:nvSpPr>
          <p:cNvPr id="3" name="正方形/長方形 2"/>
          <p:cNvSpPr/>
          <p:nvPr/>
        </p:nvSpPr>
        <p:spPr>
          <a:xfrm>
            <a:off x="125663" y="3625590"/>
            <a:ext cx="4858185" cy="307777"/>
          </a:xfrm>
          <a:prstGeom prst="rect">
            <a:avLst/>
          </a:prstGeom>
        </p:spPr>
        <p:txBody>
          <a:bodyPr wrap="square">
            <a:spAutoFit/>
          </a:bodyPr>
          <a:lstStyle/>
          <a:p>
            <a:r>
              <a:t>NGUYEN TAN TIEN (Tien) LE TRUONG DUY (Duy)</a:t>
            </a:r>
            <a:endParaRPr lang="ja-JP" altLang="en-US" sz="1400" dirty="0"/>
          </a:p>
        </p:txBody>
      </p:sp>
      <p:graphicFrame>
        <p:nvGraphicFramePr>
          <p:cNvPr id="13" name="グラフ 12"/>
          <p:cNvGraphicFramePr>
            <a:graphicFrameLocks/>
          </p:cNvGraphicFramePr>
          <p:nvPr>
            <p:extLst>
              <p:ext uri="{D42A27DB-BD31-4B8C-83A1-F6EECF244321}">
                <p14:modId xmlns:p14="http://schemas.microsoft.com/office/powerpoint/2010/main" val="1299051331"/>
              </p:ext>
            </p:extLst>
          </p:nvPr>
        </p:nvGraphicFramePr>
        <p:xfrm>
          <a:off x="4983848" y="3485362"/>
          <a:ext cx="4721680" cy="28959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55041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652695"/>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Product and outcome verification.</a:t>
            </a:r>
            <a:endParaRPr lang="en-US" altLang="ja-JP" sz="3200" kern="0" dirty="0" smtClean="0"/>
          </a:p>
          <a:p>
            <a:r>
              <a:t>The biggest achievement in the early stage is that all employees of the ceramics company have started inputting their own work data. With this data, it is now possible to verify the productivity of each individual as well as the validity of prices for each product.</a:t>
            </a:r>
            <a:endParaRPr lang="en-US" altLang="ja-JP" sz="2000" kern="0" dirty="0" smtClean="0"/>
          </a:p>
          <a:p>
            <a:r>
              <a:t>With the enrichment of data, options such as improving production efficiency and negotiating prices have increased.</a:t>
            </a:r>
            <a:endParaRPr lang="en-US" altLang="ja-JP" sz="2000" kern="0" dirty="0" smtClean="0"/>
          </a:p>
          <a:p>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Introduction to Early Stage Initiatives ②</a:t>
            </a:r>
            <a:endParaRPr kumimoji="1" lang="ja-JP" altLang="en-US" sz="3200" dirty="0"/>
          </a:p>
        </p:txBody>
      </p:sp>
      <p:grpSp>
        <p:nvGrpSpPr>
          <p:cNvPr id="12" name="グループ化 11"/>
          <p:cNvGrpSpPr/>
          <p:nvPr/>
        </p:nvGrpSpPr>
        <p:grpSpPr>
          <a:xfrm>
            <a:off x="272480" y="3645024"/>
            <a:ext cx="4666776" cy="2736304"/>
            <a:chOff x="495300" y="3789040"/>
            <a:chExt cx="4666776" cy="2736304"/>
          </a:xfrm>
        </p:grpSpPr>
        <p:sp>
          <p:nvSpPr>
            <p:cNvPr id="11" name="正方形/長方形 10"/>
            <p:cNvSpPr/>
            <p:nvPr/>
          </p:nvSpPr>
          <p:spPr bwMode="auto">
            <a:xfrm>
              <a:off x="495300" y="3789040"/>
              <a:ext cx="3881636" cy="2736304"/>
            </a:xfrm>
            <a:prstGeom prst="rect">
              <a:avLst/>
            </a:prstGeom>
            <a:solidFill>
              <a:schemeClr val="accent4">
                <a:lumMod val="10000"/>
                <a:lumOff val="90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pic>
          <p:nvPicPr>
            <p:cNvPr id="1026" name="Picture 2" descr="外付けハードディスクイラスト／無料イラスト/フリー素材なら「イラストAC」 さん"/>
            <p:cNvPicPr>
              <a:picLocks noChangeAspect="1" noChangeArrowheads="1"/>
            </p:cNvPicPr>
            <p:nvPr/>
          </p:nvPicPr>
          <p:blipFill rotWithShape="1">
            <a:blip r:embed="rId3">
              <a:extLst>
                <a:ext uri="{28A0092B-C50C-407E-A947-70E740481C1C}">
                  <a14:useLocalDpi xmlns:a14="http://schemas.microsoft.com/office/drawing/2010/main" val="0"/>
                </a:ext>
              </a:extLst>
            </a:blip>
            <a:srcRect l="6720" t="30239" r="9280" b="26081"/>
            <a:stretch/>
          </p:blipFill>
          <p:spPr bwMode="auto">
            <a:xfrm>
              <a:off x="655045" y="4005791"/>
              <a:ext cx="1317790" cy="93610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820707" y="4961469"/>
              <a:ext cx="1152128" cy="369332"/>
            </a:xfrm>
            <a:prstGeom prst="rect">
              <a:avLst/>
            </a:prstGeom>
            <a:noFill/>
          </p:spPr>
          <p:txBody>
            <a:bodyPr wrap="square" rtlCol="0">
              <a:spAutoFit/>
            </a:bodyPr>
            <a:lstStyle/>
            <a:p>
              <a:r>
                <a:t>Product A</a:t>
              </a:r>
              <a:endParaRPr kumimoji="1" lang="ja-JP" altLang="en-US" dirty="0"/>
            </a:p>
          </p:txBody>
        </p:sp>
        <p:sp>
          <p:nvSpPr>
            <p:cNvPr id="5" name="等号 4"/>
            <p:cNvSpPr/>
            <p:nvPr/>
          </p:nvSpPr>
          <p:spPr bwMode="auto">
            <a:xfrm>
              <a:off x="1938764" y="4299403"/>
              <a:ext cx="648072" cy="914400"/>
            </a:xfrm>
            <a:prstGeom prst="mathEqual">
              <a:avLst>
                <a:gd name="adj1" fmla="val 8426"/>
                <a:gd name="adj2" fmla="val 19307"/>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テキスト ボックス 6"/>
            <p:cNvSpPr txBox="1"/>
            <p:nvPr/>
          </p:nvSpPr>
          <p:spPr>
            <a:xfrm>
              <a:off x="2576736" y="4312255"/>
              <a:ext cx="1800200" cy="1477328"/>
            </a:xfrm>
            <a:prstGeom prst="rect">
              <a:avLst/>
            </a:prstGeom>
            <a:noFill/>
          </p:spPr>
          <p:txBody>
            <a:bodyPr wrap="square" rtlCol="0">
              <a:spAutoFit/>
            </a:bodyPr>
            <a:lstStyle/>
            <a:p>
              <a:r>
                <a:t>Necessary time ○○H.</a:t>
              </a:r>
            </a:p>
            <a:p>
              <a:r>
                <a:t>Down.</a:t>
              </a:r>
              <a:endParaRPr kumimoji="1" lang="en-US" altLang="ja-JP" dirty="0"/>
            </a:p>
            <a:p>
              <a:r>
                <a:t>Necessary amount.</a:t>
              </a:r>
              <a:endParaRPr kumimoji="1" lang="en-US" altLang="ja-JP" dirty="0" smtClean="0"/>
            </a:p>
            <a:p>
              <a:r>
                <a:rPr kumimoji="1" lang="en-US" altLang="ja-JP" dirty="0" smtClean="0"/>
                <a:t>10000</a:t>
              </a:r>
              <a:r>
                <a:rPr kumimoji="1" lang="ja-JP" altLang="en-US" dirty="0" smtClean="0"/>
                <a:t>円</a:t>
              </a:r>
              <a:endParaRPr kumimoji="1" lang="en-US" altLang="ja-JP" dirty="0" smtClean="0"/>
            </a:p>
            <a:p>
              <a:endParaRPr kumimoji="1" lang="ja-JP" altLang="en-US" dirty="0"/>
            </a:p>
          </p:txBody>
        </p:sp>
        <p:sp>
          <p:nvSpPr>
            <p:cNvPr id="8" name="右矢印 7"/>
            <p:cNvSpPr/>
            <p:nvPr/>
          </p:nvSpPr>
          <p:spPr bwMode="auto">
            <a:xfrm rot="5400000">
              <a:off x="2077730" y="5045613"/>
              <a:ext cx="360040" cy="936104"/>
            </a:xfrm>
            <a:prstGeom prst="rightArrow">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0" name="テキスト ボックス 9"/>
            <p:cNvSpPr txBox="1"/>
            <p:nvPr/>
          </p:nvSpPr>
          <p:spPr>
            <a:xfrm>
              <a:off x="807525" y="5949541"/>
              <a:ext cx="4354551" cy="369332"/>
            </a:xfrm>
            <a:prstGeom prst="rect">
              <a:avLst/>
            </a:prstGeom>
            <a:noFill/>
          </p:spPr>
          <p:txBody>
            <a:bodyPr wrap="square" rtlCol="0">
              <a:spAutoFit/>
            </a:bodyPr>
            <a:lstStyle/>
            <a:p>
              <a:r>
                <a:t>Actual order amount 6000 yen → Deficit.</a:t>
              </a:r>
              <a:endParaRPr kumimoji="1" lang="en-US" altLang="ja-JP" dirty="0">
                <a:solidFill>
                  <a:srgbClr val="FF0000"/>
                </a:solidFill>
              </a:endParaRPr>
            </a:p>
          </p:txBody>
        </p:sp>
      </p:grpSp>
      <p:sp>
        <p:nvSpPr>
          <p:cNvPr id="15" name="右矢印 14"/>
          <p:cNvSpPr/>
          <p:nvPr/>
        </p:nvSpPr>
        <p:spPr bwMode="auto">
          <a:xfrm>
            <a:off x="4415544" y="4570071"/>
            <a:ext cx="432048" cy="864096"/>
          </a:xfrm>
          <a:prstGeom prst="rightArrow">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6" name="テキスト ボックス 15"/>
          <p:cNvSpPr txBox="1"/>
          <p:nvPr/>
        </p:nvSpPr>
        <p:spPr>
          <a:xfrm>
            <a:off x="5272173" y="3512822"/>
            <a:ext cx="4145323" cy="646331"/>
          </a:xfrm>
          <a:prstGeom prst="rect">
            <a:avLst/>
          </a:prstGeom>
          <a:noFill/>
        </p:spPr>
        <p:txBody>
          <a:bodyPr wrap="square" rtlCol="0">
            <a:spAutoFit/>
          </a:bodyPr>
          <a:lstStyle/>
          <a:p>
            <a:pPr marL="285750" indent="-285750">
              <a:buFont typeface="Arial" panose="020B0604020202020204" pitchFamily="34" charset="0"/>
              <a:buChar char="•"/>
            </a:pPr>
            <a:r>
              <a:t>Negotiation of amount.</a:t>
            </a:r>
            <a:endParaRPr kumimoji="1" lang="en-US" altLang="ja-JP" dirty="0" smtClean="0"/>
          </a:p>
          <a:p>
            <a:pPr marL="285750" indent="-285750">
              <a:buFont typeface="Arial" panose="020B0604020202020204" pitchFamily="34" charset="0"/>
              <a:buChar char="•"/>
            </a:pPr>
            <a:r>
              <a:t>Efficient production (utilization of jigs and tools)</a:t>
            </a:r>
            <a:endParaRPr kumimoji="1" lang="ja-JP" altLang="en-US" dirty="0"/>
          </a:p>
        </p:txBody>
      </p:sp>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l="1176" t="12201" b="12201"/>
          <a:stretch/>
        </p:blipFill>
        <p:spPr>
          <a:xfrm>
            <a:off x="5908247" y="4405764"/>
            <a:ext cx="2886658" cy="1656184"/>
          </a:xfrm>
          <a:prstGeom prst="rect">
            <a:avLst/>
          </a:prstGeom>
        </p:spPr>
      </p:pic>
    </p:spTree>
    <p:extLst>
      <p:ext uri="{BB962C8B-B14F-4D97-AF65-F5344CB8AC3E}">
        <p14:creationId xmlns:p14="http://schemas.microsoft.com/office/powerpoint/2010/main" val="13757254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920552" y="2204864"/>
            <a:ext cx="7443192" cy="3413929"/>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algn="ctr"/>
            <a:r>
              <a:t>Production volume within the group.</a:t>
            </a:r>
          </a:p>
          <a:p>
            <a:pPr algn="ctr"/>
            <a:r>
              <a:t>Top.</a:t>
            </a:r>
            <a:endParaRPr lang="ja-JP" altLang="en-US" sz="3000" kern="0" dirty="0"/>
          </a:p>
          <a:p>
            <a:pPr algn="ctr"/>
            <a:endParaRPr kumimoji="0" lang="ja-JP" altLang="en-US" sz="3000" kern="0" dirty="0"/>
          </a:p>
        </p:txBody>
      </p:sp>
      <p:sp>
        <p:nvSpPr>
          <p:cNvPr id="14" name="タイトル 13"/>
          <p:cNvSpPr>
            <a:spLocks noGrp="1"/>
          </p:cNvSpPr>
          <p:nvPr>
            <p:ph type="title"/>
          </p:nvPr>
        </p:nvSpPr>
        <p:spPr>
          <a:xfrm>
            <a:off x="495301" y="467155"/>
            <a:ext cx="4025651" cy="387798"/>
          </a:xfrm>
        </p:spPr>
        <p:txBody>
          <a:bodyPr/>
          <a:lstStyle/>
          <a:p>
            <a:r>
              <a:t>This season's slogan.</a:t>
            </a:r>
          </a:p>
        </p:txBody>
      </p:sp>
    </p:spTree>
    <p:extLst>
      <p:ext uri="{BB962C8B-B14F-4D97-AF65-F5344CB8AC3E}">
        <p14:creationId xmlns:p14="http://schemas.microsoft.com/office/powerpoint/2010/main" val="11969001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568236" y="1202723"/>
            <a:ext cx="8710737" cy="5588883"/>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marL="457200" indent="-457200">
              <a:buFont typeface="Wingdings" panose="05000000000000000000" pitchFamily="2" charset="2"/>
              <a:buChar char="u"/>
            </a:pPr>
            <a:r>
              <a:t>The goals and plans for this term are as follows.</a:t>
            </a:r>
            <a:endParaRPr lang="en-US" altLang="ja-JP" sz="2400" dirty="0">
              <a:solidFill>
                <a:schemeClr val="accent1">
                  <a:lumMod val="60000"/>
                  <a:lumOff val="40000"/>
                </a:schemeClr>
              </a:solidFill>
            </a:endParaRPr>
          </a:p>
          <a:p>
            <a:pPr marL="457200" indent="-457200">
              <a:buFont typeface="+mj-lt"/>
              <a:buAutoNum type="arabicPeriod"/>
            </a:pPr>
            <a:r>
              <a:t>Ensuring Sufficient Work Volume for Pottery: Securing 72 million yen annually.</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Target charge 110% compared to last year.</a:t>
            </a:r>
            <a:endParaRPr kumimoji="0" lang="en-US" altLang="ja-JP" sz="2000" kern="0" dirty="0" smtClean="0"/>
          </a:p>
          <a:p>
            <a:pPr marL="457200" indent="-457200">
              <a:buFont typeface="+mj-lt"/>
              <a:buAutoNum type="arabicPeriod"/>
            </a:pPr>
            <a:endParaRPr kumimoji="0" lang="en-US" altLang="ja-JP" sz="2000" kern="0" dirty="0" smtClean="0"/>
          </a:p>
          <a:p>
            <a:pPr marL="457200" indent="-457200">
              <a:buFont typeface="+mj-lt"/>
              <a:buAutoNum type="arabicPeriod"/>
            </a:pPr>
            <a:r>
              <a:t>All employees become multi-skilled (abandoning the concept of sheet metal and fabrication).</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Manager development (also want to develop interns)</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Ensuring a large supply of mass-produced goods (strengthening the expertise in ceramics).</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Improvement of pottery through data enrichment and verification.</a:t>
            </a:r>
            <a:endParaRPr lang="en-US" altLang="ja-JP" sz="2000" kern="0" dirty="0" smtClean="0"/>
          </a:p>
          <a:p>
            <a:endParaRPr kumimoji="0" lang="en-US" altLang="ja-JP" sz="2000" kern="0" dirty="0" smtClean="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3233563" cy="387798"/>
          </a:xfrm>
        </p:spPr>
        <p:txBody>
          <a:bodyPr/>
          <a:lstStyle/>
          <a:p>
            <a:r>
              <a:t>This season's goals and plans.</a:t>
            </a:r>
          </a:p>
        </p:txBody>
      </p:sp>
    </p:spTree>
    <p:extLst>
      <p:ext uri="{BB962C8B-B14F-4D97-AF65-F5344CB8AC3E}">
        <p14:creationId xmlns:p14="http://schemas.microsoft.com/office/powerpoint/2010/main" val="5522838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20018</TotalTime>
  <Words>139</Words>
  <Application>Microsoft Office PowerPoint</Application>
  <PresentationFormat>A4 210 x 297 mm</PresentationFormat>
  <Paragraphs>61</Paragraphs>
  <Slides>7</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Arial Unicode MS</vt:lpstr>
      <vt:lpstr>HGSｺﾞｼｯｸE</vt:lpstr>
      <vt:lpstr>ＭＳ Ｐゴシック</vt:lpstr>
      <vt:lpstr>ＭＳ Ｐゴシック</vt:lpstr>
      <vt:lpstr>游ゴシック</vt:lpstr>
      <vt:lpstr>游ゴシック</vt:lpstr>
      <vt:lpstr>Arial</vt:lpstr>
      <vt:lpstr>Calibri</vt:lpstr>
      <vt:lpstr>Century</vt:lpstr>
      <vt:lpstr>Symbol</vt:lpstr>
      <vt:lpstr>Times New Roman</vt:lpstr>
      <vt:lpstr>Wingdings</vt:lpstr>
      <vt:lpstr>Default Theme</vt:lpstr>
      <vt:lpstr>PowerPoint プレゼンテーション</vt:lpstr>
      <vt:lpstr>代表取締役　野田　裕紀</vt:lpstr>
      <vt:lpstr>前期結果</vt:lpstr>
      <vt:lpstr>前期取組紹介①</vt:lpstr>
      <vt:lpstr>前期取組紹介②</vt:lpstr>
      <vt:lpstr>今期スローガン</vt:lpstr>
      <vt:lpstr>今期の目標と計画</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529</cp:revision>
  <cp:lastPrinted>2023-09-15T06:09:59Z</cp:lastPrinted>
  <dcterms:created xsi:type="dcterms:W3CDTF">2012-03-22T07:34:34Z</dcterms:created>
  <dcterms:modified xsi:type="dcterms:W3CDTF">2023-09-29T08:14:31Z</dcterms:modified>
</cp:coreProperties>
</file>