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9"/>
  </p:notesMasterIdLst>
  <p:sldIdLst>
    <p:sldId id="430" r:id="rId2"/>
    <p:sldId id="431" r:id="rId3"/>
    <p:sldId id="426" r:id="rId4"/>
    <p:sldId id="427" r:id="rId5"/>
    <p:sldId id="433" r:id="rId6"/>
    <p:sldId id="428" r:id="rId7"/>
    <p:sldId id="429" r:id="rId8"/>
  </p:sldIdLst>
  <p:sldSz cx="9906000" cy="6858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ja-JP" altLang="en-US" sz="1600" b="1" dirty="0" smtClean="0"/>
              <a:t>陶技研売上ﾁｬｰｼﾞ</a:t>
            </a:r>
            <a:endParaRPr lang="ja-JP" altLang="en-US" sz="1600" b="1" dirty="0"/>
          </a:p>
        </c:rich>
      </c:tx>
      <c:layout>
        <c:manualLayout>
          <c:xMode val="edge"/>
          <c:yMode val="edge"/>
          <c:x val="0.34609685174795307"/>
          <c:y val="2.099446215377778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売上</c:v>
                </c:pt>
              </c:strCache>
            </c:strRef>
          </c:tx>
          <c:spPr>
            <a:solidFill>
              <a:schemeClr val="accent1"/>
            </a:solidFill>
            <a:ln>
              <a:noFill/>
            </a:ln>
            <a:effectLst/>
          </c:spPr>
          <c:invertIfNegative val="0"/>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Sheet1!$B$2:$B$12</c:f>
              <c:numCache>
                <c:formatCode>General</c:formatCode>
                <c:ptCount val="11"/>
                <c:pt idx="0">
                  <c:v>3289540</c:v>
                </c:pt>
                <c:pt idx="1">
                  <c:v>5411230</c:v>
                </c:pt>
                <c:pt idx="2">
                  <c:v>5090020</c:v>
                </c:pt>
                <c:pt idx="3">
                  <c:v>4324540</c:v>
                </c:pt>
                <c:pt idx="4">
                  <c:v>6076420</c:v>
                </c:pt>
                <c:pt idx="5">
                  <c:v>5960220</c:v>
                </c:pt>
                <c:pt idx="6">
                  <c:v>5268370</c:v>
                </c:pt>
                <c:pt idx="7">
                  <c:v>4321020</c:v>
                </c:pt>
                <c:pt idx="8">
                  <c:v>4705450</c:v>
                </c:pt>
                <c:pt idx="9">
                  <c:v>3942940</c:v>
                </c:pt>
                <c:pt idx="10">
                  <c:v>4972850</c:v>
                </c:pt>
              </c:numCache>
            </c:numRef>
          </c:val>
        </c:ser>
        <c:dLbls>
          <c:showLegendKey val="0"/>
          <c:showVal val="0"/>
          <c:showCatName val="0"/>
          <c:showSerName val="0"/>
          <c:showPercent val="0"/>
          <c:showBubbleSize val="0"/>
        </c:dLbls>
        <c:gapWidth val="219"/>
        <c:overlap val="-27"/>
        <c:axId val="1157069632"/>
        <c:axId val="1157060384"/>
      </c:barChart>
      <c:lineChart>
        <c:grouping val="standard"/>
        <c:varyColors val="0"/>
        <c:ser>
          <c:idx val="1"/>
          <c:order val="1"/>
          <c:tx>
            <c:strRef>
              <c:f>Sheet1!$C$1</c:f>
              <c:strCache>
                <c:ptCount val="1"/>
                <c:pt idx="0">
                  <c:v>ﾁｬｰｼﾞ比率</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Sheet1!$C$2:$C$12</c:f>
              <c:numCache>
                <c:formatCode>0%</c:formatCode>
                <c:ptCount val="11"/>
                <c:pt idx="0">
                  <c:v>0.6494008488796762</c:v>
                </c:pt>
                <c:pt idx="1">
                  <c:v>1.0826790716286514</c:v>
                </c:pt>
                <c:pt idx="2">
                  <c:v>0.95695055461552925</c:v>
                </c:pt>
                <c:pt idx="3">
                  <c:v>0.91962573099415201</c:v>
                </c:pt>
                <c:pt idx="4">
                  <c:v>1.1897053352912383</c:v>
                </c:pt>
                <c:pt idx="5">
                  <c:v>1.1524013921113689</c:v>
                </c:pt>
                <c:pt idx="6">
                  <c:v>0.99836460109910941</c:v>
                </c:pt>
                <c:pt idx="7">
                  <c:v>1.0692947290274684</c:v>
                </c:pt>
                <c:pt idx="8">
                  <c:v>0.97663968451639693</c:v>
                </c:pt>
                <c:pt idx="9">
                  <c:v>0.71275126536514821</c:v>
                </c:pt>
                <c:pt idx="10">
                  <c:v>0.96145223207807629</c:v>
                </c:pt>
              </c:numCache>
            </c:numRef>
          </c:val>
          <c:smooth val="0"/>
        </c:ser>
        <c:dLbls>
          <c:showLegendKey val="0"/>
          <c:showVal val="0"/>
          <c:showCatName val="0"/>
          <c:showSerName val="0"/>
          <c:showPercent val="0"/>
          <c:showBubbleSize val="0"/>
        </c:dLbls>
        <c:marker val="1"/>
        <c:smooth val="0"/>
        <c:axId val="1157055488"/>
        <c:axId val="1157069088"/>
      </c:lineChart>
      <c:catAx>
        <c:axId val="1157069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0384"/>
        <c:crosses val="autoZero"/>
        <c:auto val="1"/>
        <c:lblAlgn val="ctr"/>
        <c:lblOffset val="100"/>
        <c:noMultiLvlLbl val="0"/>
      </c:catAx>
      <c:valAx>
        <c:axId val="1157060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9632"/>
        <c:crosses val="autoZero"/>
        <c:crossBetween val="between"/>
      </c:valAx>
      <c:valAx>
        <c:axId val="1157069088"/>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5488"/>
        <c:crosses val="max"/>
        <c:crossBetween val="between"/>
      </c:valAx>
      <c:catAx>
        <c:axId val="1157055488"/>
        <c:scaling>
          <c:orientation val="minMax"/>
        </c:scaling>
        <c:delete val="1"/>
        <c:axPos val="b"/>
        <c:numFmt formatCode="General" sourceLinked="1"/>
        <c:majorTickMark val="out"/>
        <c:minorTickMark val="none"/>
        <c:tickLblPos val="nextTo"/>
        <c:crossAx val="1157069088"/>
        <c:crosses val="autoZero"/>
        <c:auto val="1"/>
        <c:lblAlgn val="ctr"/>
        <c:lblOffset val="100"/>
        <c:noMultiLvlLbl val="0"/>
      </c:catAx>
      <c:spPr>
        <a:noFill/>
        <a:ln>
          <a:noFill/>
        </a:ln>
        <a:effectLst/>
      </c:spPr>
    </c:plotArea>
    <c:legend>
      <c:legendPos val="b"/>
      <c:layout>
        <c:manualLayout>
          <c:xMode val="edge"/>
          <c:yMode val="edge"/>
          <c:x val="0.66410907704801714"/>
          <c:y val="2.2216548588618362E-2"/>
          <c:w val="0.32223151014548196"/>
          <c:h val="7.812554680664916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sz="1400" dirty="0"/>
              <a:t>9</a:t>
            </a:r>
            <a:r>
              <a:rPr lang="ja-JP" altLang="en-US" sz="1400" dirty="0"/>
              <a:t>月度個人別結果</a:t>
            </a:r>
          </a:p>
        </c:rich>
      </c:tx>
      <c:layout>
        <c:manualLayout>
          <c:xMode val="edge"/>
          <c:yMode val="edge"/>
          <c:x val="0.37362675996679146"/>
          <c:y val="1.86537816563845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913670166229221"/>
          <c:y val="0.11845814428973631"/>
          <c:w val="0.76705993000874895"/>
          <c:h val="0.62550200714051241"/>
        </c:manualLayout>
      </c:layout>
      <c:barChart>
        <c:barDir val="col"/>
        <c:grouping val="clustered"/>
        <c:varyColors val="0"/>
        <c:ser>
          <c:idx val="0"/>
          <c:order val="0"/>
          <c:tx>
            <c:strRef>
              <c:f>'2023.9グラフ'!$A$37</c:f>
              <c:strCache>
                <c:ptCount val="1"/>
                <c:pt idx="0">
                  <c:v>金額Ｐ</c:v>
                </c:pt>
              </c:strCache>
            </c:strRef>
          </c:tx>
          <c:spPr>
            <a:solidFill>
              <a:schemeClr val="accent1"/>
            </a:solidFill>
            <a:ln>
              <a:noFill/>
            </a:ln>
            <a:effectLst/>
          </c:spPr>
          <c:invertIfNegative val="0"/>
          <c:cat>
            <c:strRef>
              <c:f>'2023.9グラフ'!$B$36:$K$36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'2023.9グラフ'!$B$37:$K$37</c:f>
              <c:numCache>
                <c:formatCode>#,##0_ ;[Red]\-#,##0\ </c:formatCode>
                <c:ptCount val="10"/>
                <c:pt idx="0">
                  <c:v>256240</c:v>
                </c:pt>
                <c:pt idx="1">
                  <c:v>595500</c:v>
                </c:pt>
                <c:pt idx="2">
                  <c:v>489872</c:v>
                </c:pt>
                <c:pt idx="3">
                  <c:v>505893</c:v>
                </c:pt>
                <c:pt idx="4">
                  <c:v>196000</c:v>
                </c:pt>
                <c:pt idx="5">
                  <c:v>0</c:v>
                </c:pt>
                <c:pt idx="6">
                  <c:v>322654</c:v>
                </c:pt>
                <c:pt idx="7">
                  <c:v>350460</c:v>
                </c:pt>
                <c:pt idx="8">
                  <c:v>266720</c:v>
                </c:pt>
                <c:pt idx="9">
                  <c:v>156919</c:v>
                </c:pt>
              </c:numCache>
            </c:numRef>
          </c:val>
        </c:ser>
        <c:dLbls>
          <c:showLegendKey val="0"/>
          <c:showVal val="0"/>
          <c:showCatName val="0"/>
          <c:showSerName val="0"/>
          <c:showPercent val="0"/>
          <c:showBubbleSize val="0"/>
        </c:dLbls>
        <c:gapWidth val="219"/>
        <c:overlap val="-27"/>
        <c:axId val="1157068544"/>
        <c:axId val="1157056032"/>
      </c:barChart>
      <c:lineChart>
        <c:grouping val="standard"/>
        <c:varyColors val="0"/>
        <c:ser>
          <c:idx val="1"/>
          <c:order val="1"/>
          <c:tx>
            <c:strRef>
              <c:f>'2023.9グラフ'!$A$38</c:f>
              <c:strCache>
                <c:ptCount val="1"/>
                <c:pt idx="0">
                  <c:v>チャージ</c:v>
                </c:pt>
              </c:strCache>
            </c:strRef>
          </c:tx>
          <c:spPr>
            <a:ln w="28575" cap="rnd">
              <a:solidFill>
                <a:schemeClr val="accent2"/>
              </a:solidFill>
              <a:round/>
            </a:ln>
            <a:effectLst/>
          </c:spPr>
          <c:marker>
            <c:symbol val="none"/>
          </c:marker>
          <c:cat>
            <c:strRef>
              <c:f>'2023.9グラフ'!$B$36:$L$36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'2023.9グラフ'!$B$38:$L$38</c:f>
              <c:numCache>
                <c:formatCode>0%</c:formatCode>
                <c:ptCount val="11"/>
                <c:pt idx="0">
                  <c:v>0.68066666666666664</c:v>
                </c:pt>
                <c:pt idx="1">
                  <c:v>1.1153333333333333</c:v>
                </c:pt>
                <c:pt idx="2">
                  <c:v>0.88733333333333331</c:v>
                </c:pt>
                <c:pt idx="3">
                  <c:v>0.99199999999999999</c:v>
                </c:pt>
                <c:pt idx="4">
                  <c:v>0.42966666666666664</c:v>
                </c:pt>
                <c:pt idx="5">
                  <c:v>0</c:v>
                </c:pt>
                <c:pt idx="6">
                  <c:v>0.71699999999999997</c:v>
                </c:pt>
                <c:pt idx="7">
                  <c:v>0.66766666666666663</c:v>
                </c:pt>
                <c:pt idx="8">
                  <c:v>0.48333333333333334</c:v>
                </c:pt>
                <c:pt idx="9">
                  <c:v>0.34399999999999997</c:v>
                </c:pt>
              </c:numCache>
            </c:numRef>
          </c:val>
          <c:smooth val="0"/>
        </c:ser>
        <c:dLbls>
          <c:showLegendKey val="0"/>
          <c:showVal val="0"/>
          <c:showCatName val="0"/>
          <c:showSerName val="0"/>
          <c:showPercent val="0"/>
          <c:showBubbleSize val="0"/>
        </c:dLbls>
        <c:marker val="1"/>
        <c:smooth val="0"/>
        <c:axId val="1157059840"/>
        <c:axId val="1157056576"/>
      </c:lineChart>
      <c:catAx>
        <c:axId val="115706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6032"/>
        <c:crosses val="autoZero"/>
        <c:auto val="1"/>
        <c:lblAlgn val="ctr"/>
        <c:lblOffset val="100"/>
        <c:noMultiLvlLbl val="0"/>
      </c:catAx>
      <c:valAx>
        <c:axId val="1157056032"/>
        <c:scaling>
          <c:orientation val="minMax"/>
        </c:scaling>
        <c:delete val="0"/>
        <c:axPos val="l"/>
        <c:majorGridlines>
          <c:spPr>
            <a:ln w="9525" cap="flat" cmpd="sng" algn="ctr">
              <a:solidFill>
                <a:schemeClr val="tx1">
                  <a:lumMod val="15000"/>
                  <a:lumOff val="85000"/>
                </a:schemeClr>
              </a:solidFill>
              <a:round/>
            </a:ln>
            <a:effectLst/>
          </c:spPr>
        </c:majorGridlines>
        <c:numFmt formatCode="#,##0_ ;[Red]\-#,##0\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8544"/>
        <c:crosses val="autoZero"/>
        <c:crossBetween val="between"/>
      </c:valAx>
      <c:valAx>
        <c:axId val="115705657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157059840"/>
        <c:crosses val="max"/>
        <c:crossBetween val="between"/>
      </c:valAx>
      <c:catAx>
        <c:axId val="1157059840"/>
        <c:scaling>
          <c:orientation val="minMax"/>
        </c:scaling>
        <c:delete val="1"/>
        <c:axPos val="b"/>
        <c:numFmt formatCode="General" sourceLinked="1"/>
        <c:majorTickMark val="out"/>
        <c:minorTickMark val="none"/>
        <c:tickLblPos val="nextTo"/>
        <c:crossAx val="1157056576"/>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ja-JP"/>
          </a:p>
        </c:txPr>
      </c:dTable>
      <c:spPr>
        <a:noFill/>
        <a:ln>
          <a:noFill/>
        </a:ln>
        <a:effectLst/>
      </c:spPr>
    </c:plotArea>
    <c:legend>
      <c:legendPos val="b"/>
      <c:layout>
        <c:manualLayout>
          <c:xMode val="edge"/>
          <c:yMode val="edge"/>
          <c:x val="0.69421646532590087"/>
          <c:y val="0.19441481811704436"/>
          <c:w val="0.18178741464902323"/>
          <c:h val="0.11725631692010127"/>
        </c:manualLayout>
      </c:layout>
      <c:overlay val="0"/>
      <c:spPr>
        <a:noFill/>
        <a:ln>
          <a:solidFill>
            <a:srgbClr val="00000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56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565"/>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2023/9/29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2708"/>
            <a:ext cx="5445760" cy="3915013"/>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773"/>
            <a:ext cx="2949787" cy="49856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773"/>
            <a:ext cx="2949787" cy="498565"/>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1</a:t>
            </a:fld>
            <a:endParaRPr kumimoji="1" lang="ja-JP" altLang="en-US"/>
          </a:p>
        </p:txBody>
      </p:sp>
    </p:spTree>
    <p:extLst>
      <p:ext uri="{BB962C8B-B14F-4D97-AF65-F5344CB8AC3E}">
        <p14:creationId xmlns:p14="http://schemas.microsoft.com/office/powerpoint/2010/main" val="532797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2</a:t>
            </a:fld>
            <a:endParaRPr kumimoji="1" lang="ja-JP" altLang="en-US"/>
          </a:p>
        </p:txBody>
      </p:sp>
    </p:spTree>
    <p:extLst>
      <p:ext uri="{BB962C8B-B14F-4D97-AF65-F5344CB8AC3E}">
        <p14:creationId xmlns:p14="http://schemas.microsoft.com/office/powerpoint/2010/main" val="42704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3</a:t>
            </a:fld>
            <a:endParaRPr kumimoji="1" lang="ja-JP" altLang="en-US"/>
          </a:p>
        </p:txBody>
      </p:sp>
    </p:spTree>
    <p:extLst>
      <p:ext uri="{BB962C8B-B14F-4D97-AF65-F5344CB8AC3E}">
        <p14:creationId xmlns:p14="http://schemas.microsoft.com/office/powerpoint/2010/main" val="426399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4</a:t>
            </a:fld>
            <a:endParaRPr kumimoji="1" lang="ja-JP" altLang="en-US"/>
          </a:p>
        </p:txBody>
      </p:sp>
    </p:spTree>
    <p:extLst>
      <p:ext uri="{BB962C8B-B14F-4D97-AF65-F5344CB8AC3E}">
        <p14:creationId xmlns:p14="http://schemas.microsoft.com/office/powerpoint/2010/main" val="98902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5</a:t>
            </a:fld>
            <a:endParaRPr kumimoji="1" lang="ja-JP" altLang="en-US"/>
          </a:p>
        </p:txBody>
      </p:sp>
    </p:spTree>
    <p:extLst>
      <p:ext uri="{BB962C8B-B14F-4D97-AF65-F5344CB8AC3E}">
        <p14:creationId xmlns:p14="http://schemas.microsoft.com/office/powerpoint/2010/main" val="154492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6</a:t>
            </a:fld>
            <a:endParaRPr kumimoji="1" lang="ja-JP" altLang="en-US"/>
          </a:p>
        </p:txBody>
      </p:sp>
    </p:spTree>
    <p:extLst>
      <p:ext uri="{BB962C8B-B14F-4D97-AF65-F5344CB8AC3E}">
        <p14:creationId xmlns:p14="http://schemas.microsoft.com/office/powerpoint/2010/main" val="25475365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9/29/2023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rPr lang="ja-JP" altLang="en-US" sz="3000" b="1" dirty="0">
                  <a:solidFill>
                    <a:schemeClr val="bg1"/>
                  </a:solidFill>
                  <a:latin typeface="HGSｺﾞｼｯｸE" panose="020B0900000000000000" pitchFamily="50" charset="-128"/>
                  <a:ea typeface="HGSｺﾞｼｯｸE" panose="020B0900000000000000" pitchFamily="50" charset="-128"/>
                </a:rP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rPr lang="en-US" altLang="ja-JP" sz="2400" dirty="0"/>
              <a:t>NODA</a:t>
            </a:r>
            <a:r>
              <a:rPr lang="ja-JP" altLang="en-US" sz="2400" dirty="0"/>
              <a:t>グループ　経営指針発表会</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a:xfrm>
            <a:off x="1490299" y="3737721"/>
            <a:ext cx="7219951" cy="498598"/>
          </a:xfrm>
        </p:spPr>
        <p:txBody>
          <a:bodyPr/>
          <a:lstStyle/>
          <a:p>
            <a:r>
              <a:rPr kumimoji="1" lang="ja-JP" altLang="en-US" sz="3200" dirty="0" smtClean="0"/>
              <a:t>陶技研　</a:t>
            </a:r>
            <a:endParaRPr kumimoji="1" lang="ja-JP" altLang="en-US" sz="3200" dirty="0"/>
          </a:p>
        </p:txBody>
      </p:sp>
      <p:sp>
        <p:nvSpPr>
          <p:cNvPr id="7" name="タイトル 6"/>
          <p:cNvSpPr>
            <a:spLocks noGrp="1"/>
          </p:cNvSpPr>
          <p:nvPr>
            <p:ph type="title"/>
          </p:nvPr>
        </p:nvSpPr>
        <p:spPr>
          <a:xfrm>
            <a:off x="1490299" y="4290439"/>
            <a:ext cx="7219951" cy="349702"/>
          </a:xfrm>
        </p:spPr>
        <p:txBody>
          <a:bodyPr/>
          <a:lstStyle/>
          <a:p>
            <a:r>
              <a:rPr kumimoji="1" lang="ja-JP" altLang="en-US" sz="2400" dirty="0" smtClean="0"/>
              <a:t>代表取締役　野田　裕紀</a:t>
            </a:r>
            <a:endParaRPr kumimoji="1" lang="ja-JP" altLang="en-US" sz="2400" dirty="0"/>
          </a:p>
        </p:txBody>
      </p:sp>
    </p:spTree>
    <p:extLst>
      <p:ext uri="{BB962C8B-B14F-4D97-AF65-F5344CB8AC3E}">
        <p14:creationId xmlns:p14="http://schemas.microsoft.com/office/powerpoint/2010/main" val="356073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229750" y="1340768"/>
            <a:ext cx="4507226" cy="992756"/>
          </a:xfrm>
          <a:prstGeom prst="roundRect">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a:buClr>
                <a:schemeClr val="accent4"/>
              </a:buClr>
            </a:pPr>
            <a:r>
              <a:rPr lang="ja-JP" altLang="en-US" sz="2000" dirty="0"/>
              <a:t>売上：</a:t>
            </a:r>
            <a:r>
              <a:rPr lang="en-US" altLang="ja-JP" sz="2000" dirty="0"/>
              <a:t>5783</a:t>
            </a:r>
            <a:r>
              <a:rPr lang="ja-JP" altLang="en-US" sz="2000" dirty="0" smtClean="0"/>
              <a:t>万　</a:t>
            </a:r>
            <a:r>
              <a:rPr lang="en-US" altLang="ja-JP" sz="2000" dirty="0" smtClean="0"/>
              <a:t>(87</a:t>
            </a:r>
            <a:r>
              <a:rPr lang="ja-JP" altLang="en-US" sz="2000" dirty="0" smtClean="0"/>
              <a:t>％</a:t>
            </a:r>
            <a:r>
              <a:rPr lang="en-US" altLang="ja-JP" sz="2000" dirty="0" smtClean="0"/>
              <a:t>)(</a:t>
            </a:r>
            <a:r>
              <a:rPr lang="ja-JP" altLang="en-US" sz="2000" dirty="0" smtClean="0"/>
              <a:t>昨年</a:t>
            </a:r>
            <a:r>
              <a:rPr lang="en-US" altLang="ja-JP" sz="2000" dirty="0"/>
              <a:t>5080</a:t>
            </a:r>
            <a:r>
              <a:rPr lang="ja-JP" altLang="en-US" sz="2000" dirty="0" smtClean="0"/>
              <a:t>万</a:t>
            </a:r>
            <a:r>
              <a:rPr lang="en-US" altLang="ja-JP" sz="2000" dirty="0" smtClean="0"/>
              <a:t>)</a:t>
            </a:r>
            <a:endParaRPr lang="en-US" altLang="ja-JP" sz="2000" dirty="0"/>
          </a:p>
          <a:p>
            <a:pPr>
              <a:buClr>
                <a:schemeClr val="accent4"/>
              </a:buClr>
            </a:pPr>
            <a:r>
              <a:rPr lang="ja-JP" altLang="en-US" sz="2000" dirty="0"/>
              <a:t>ﾁｬｰｼﾞ標達成率</a:t>
            </a:r>
            <a:r>
              <a:rPr lang="en-US" altLang="ja-JP" sz="2000" dirty="0"/>
              <a:t>96</a:t>
            </a:r>
            <a:r>
              <a:rPr lang="ja-JP" altLang="en-US" sz="2000" dirty="0" smtClean="0"/>
              <a:t>％   （</a:t>
            </a:r>
            <a:r>
              <a:rPr lang="ja-JP" altLang="en-US" sz="2000" dirty="0"/>
              <a:t>昨年</a:t>
            </a:r>
            <a:r>
              <a:rPr lang="en-US" altLang="ja-JP" sz="2000" dirty="0"/>
              <a:t>86</a:t>
            </a:r>
            <a:r>
              <a:rPr lang="ja-JP" altLang="en-US" sz="2000" dirty="0"/>
              <a:t>％）</a:t>
            </a:r>
            <a:endParaRPr lang="en-US" altLang="ja-JP" sz="200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2091159" cy="387798"/>
          </a:xfrm>
        </p:spPr>
        <p:txBody>
          <a:bodyPr/>
          <a:lstStyle/>
          <a:p>
            <a:r>
              <a:rPr lang="ja-JP" altLang="en-US" sz="3200" dirty="0"/>
              <a:t>前期結果</a:t>
            </a:r>
            <a:endParaRPr kumimoji="1" lang="ja-JP" altLang="en-US" sz="3200" dirty="0"/>
          </a:p>
        </p:txBody>
      </p:sp>
      <p:sp>
        <p:nvSpPr>
          <p:cNvPr id="15" name="コンテンツ プレースホルダー 5"/>
          <p:cNvSpPr>
            <a:spLocks noGrp="1"/>
          </p:cNvSpPr>
          <p:nvPr>
            <p:ph sz="half" idx="2"/>
          </p:nvPr>
        </p:nvSpPr>
        <p:spPr>
          <a:xfrm>
            <a:off x="363259" y="2636912"/>
            <a:ext cx="5616623" cy="4065057"/>
          </a:xfrm>
        </p:spPr>
        <p:txBody>
          <a:bodyPr/>
          <a:lstStyle/>
          <a:p>
            <a:pPr>
              <a:buClr>
                <a:schemeClr val="accent4"/>
              </a:buClr>
            </a:pPr>
            <a:r>
              <a:rPr lang="ja-JP" altLang="en-US" sz="2400" dirty="0" smtClean="0"/>
              <a:t>目標へ届かず、仕事量の</a:t>
            </a:r>
            <a:endParaRPr lang="en-US" altLang="ja-JP" sz="2400" dirty="0" smtClean="0"/>
          </a:p>
          <a:p>
            <a:pPr>
              <a:buClr>
                <a:schemeClr val="accent4"/>
              </a:buClr>
            </a:pPr>
            <a:r>
              <a:rPr lang="ja-JP" altLang="en-US" sz="2400" dirty="0" smtClean="0"/>
              <a:t>確保が最大の課題であった。</a:t>
            </a:r>
            <a:endParaRPr lang="en-US" altLang="ja-JP" sz="2400" dirty="0" smtClean="0"/>
          </a:p>
          <a:p>
            <a:pPr>
              <a:buClr>
                <a:schemeClr val="accent4"/>
              </a:buClr>
            </a:pPr>
            <a:endParaRPr lang="en-US" altLang="ja-JP" sz="2400" dirty="0" smtClean="0"/>
          </a:p>
          <a:p>
            <a:pPr>
              <a:buClr>
                <a:schemeClr val="accent4"/>
              </a:buClr>
            </a:pPr>
            <a:r>
              <a:rPr lang="en-US" altLang="ja-JP" sz="2400" dirty="0" smtClean="0"/>
              <a:t>5</a:t>
            </a:r>
            <a:r>
              <a:rPr lang="ja-JP" altLang="en-US" sz="2400" dirty="0" smtClean="0"/>
              <a:t>月から売上が伸び悩み</a:t>
            </a:r>
            <a:endParaRPr lang="en-US" altLang="ja-JP" sz="2400" dirty="0"/>
          </a:p>
          <a:p>
            <a:pPr>
              <a:buClr>
                <a:schemeClr val="accent4"/>
              </a:buClr>
            </a:pPr>
            <a:r>
              <a:rPr lang="ja-JP" altLang="en-US" sz="2400" dirty="0" smtClean="0"/>
              <a:t>チャージも悪化した。</a:t>
            </a:r>
            <a:endParaRPr lang="en-US" altLang="ja-JP" sz="2400" dirty="0"/>
          </a:p>
          <a:p>
            <a:pPr>
              <a:buClr>
                <a:schemeClr val="accent4"/>
              </a:buClr>
            </a:pPr>
            <a:r>
              <a:rPr lang="en-US" altLang="ja-JP" sz="2400" dirty="0" smtClean="0"/>
              <a:t>1</a:t>
            </a:r>
            <a:r>
              <a:rPr lang="ja-JP" altLang="en-US" sz="2400" dirty="0" smtClean="0"/>
              <a:t>月は勤怠及び勤務において</a:t>
            </a:r>
            <a:endParaRPr lang="en-US" altLang="ja-JP" sz="2400" dirty="0" smtClean="0"/>
          </a:p>
          <a:p>
            <a:pPr>
              <a:buClr>
                <a:schemeClr val="accent4"/>
              </a:buClr>
            </a:pPr>
            <a:r>
              <a:rPr lang="ja-JP" altLang="en-US" sz="2400" dirty="0" smtClean="0"/>
              <a:t>問題点があり指導を行った。</a:t>
            </a:r>
            <a:endParaRPr lang="en-US" altLang="ja-JP" sz="2400" dirty="0" smtClean="0"/>
          </a:p>
          <a:p>
            <a:pPr>
              <a:buClr>
                <a:schemeClr val="accent4"/>
              </a:buClr>
            </a:pPr>
            <a:endParaRPr lang="en-US" altLang="ja-JP" sz="2400" dirty="0"/>
          </a:p>
          <a:p>
            <a:pPr>
              <a:buClr>
                <a:schemeClr val="accent4"/>
              </a:buClr>
            </a:pPr>
            <a:endParaRPr lang="en-US" altLang="ja-JP" sz="2400" dirty="0"/>
          </a:p>
          <a:p>
            <a:pPr>
              <a:buClr>
                <a:schemeClr val="accent4"/>
              </a:buClr>
            </a:pPr>
            <a:endParaRPr lang="en-US" altLang="ja-JP" sz="1800" dirty="0" smtClean="0"/>
          </a:p>
          <a:p>
            <a:pPr>
              <a:buClr>
                <a:schemeClr val="accent4"/>
              </a:buClr>
            </a:pPr>
            <a:endParaRPr lang="en-US" altLang="ja-JP" sz="1800" dirty="0" smtClean="0"/>
          </a:p>
          <a:p>
            <a:pPr>
              <a:buClr>
                <a:schemeClr val="accent4"/>
              </a:buClr>
            </a:pPr>
            <a:endParaRPr lang="en-US" altLang="ja-JP" sz="1800" dirty="0"/>
          </a:p>
          <a:p>
            <a:endParaRPr lang="en-US" altLang="ja-JP" sz="2400" dirty="0"/>
          </a:p>
        </p:txBody>
      </p:sp>
      <p:graphicFrame>
        <p:nvGraphicFramePr>
          <p:cNvPr id="6" name="グラフ 5"/>
          <p:cNvGraphicFramePr>
            <a:graphicFrameLocks/>
          </p:cNvGraphicFramePr>
          <p:nvPr>
            <p:extLst>
              <p:ext uri="{D42A27DB-BD31-4B8C-83A1-F6EECF244321}">
                <p14:modId xmlns:p14="http://schemas.microsoft.com/office/powerpoint/2010/main" val="24134335"/>
              </p:ext>
            </p:extLst>
          </p:nvPr>
        </p:nvGraphicFramePr>
        <p:xfrm>
          <a:off x="4736976" y="1461939"/>
          <a:ext cx="5169024" cy="4575600"/>
        </p:xfrm>
        <a:graphic>
          <a:graphicData uri="http://schemas.openxmlformats.org/drawingml/2006/chart">
            <c:chart xmlns:c="http://schemas.openxmlformats.org/drawingml/2006/chart" xmlns:r="http://schemas.openxmlformats.org/officeDocument/2006/relationships" r:id="rId3"/>
          </a:graphicData>
        </a:graphic>
      </p:graphicFrame>
      <p:sp>
        <p:nvSpPr>
          <p:cNvPr id="2" name="円/楕円 1"/>
          <p:cNvSpPr/>
          <p:nvPr/>
        </p:nvSpPr>
        <p:spPr bwMode="auto">
          <a:xfrm>
            <a:off x="6393160" y="2853126"/>
            <a:ext cx="501615"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円/楕円 6"/>
          <p:cNvSpPr/>
          <p:nvPr/>
        </p:nvSpPr>
        <p:spPr bwMode="auto">
          <a:xfrm>
            <a:off x="5250215" y="3425703"/>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8" name="円/楕円 7"/>
          <p:cNvSpPr/>
          <p:nvPr/>
        </p:nvSpPr>
        <p:spPr bwMode="auto">
          <a:xfrm>
            <a:off x="8697416" y="3177162"/>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Tree>
    <p:extLst>
      <p:ext uri="{BB962C8B-B14F-4D97-AF65-F5344CB8AC3E}">
        <p14:creationId xmlns:p14="http://schemas.microsoft.com/office/powerpoint/2010/main" val="192847170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297726"/>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rPr lang="ja-JP" altLang="en-US" sz="3200" kern="0" dirty="0" smtClean="0">
                <a:solidFill>
                  <a:srgbClr val="92D050"/>
                </a:solidFill>
              </a:rPr>
              <a:t>✨　</a:t>
            </a:r>
            <a:r>
              <a:rPr lang="ja-JP" altLang="en-US" sz="3200" kern="0" dirty="0" smtClean="0"/>
              <a:t>新体制への移行</a:t>
            </a:r>
            <a:endParaRPr lang="en-US" altLang="ja-JP" sz="1400" kern="0" dirty="0" smtClean="0"/>
          </a:p>
          <a:p>
            <a:pPr marL="457200" indent="-457200">
              <a:buFont typeface="Arial" panose="020B0604020202020204" pitchFamily="34" charset="0"/>
              <a:buChar char="•"/>
            </a:pPr>
            <a:r>
              <a:rPr lang="ja-JP" altLang="en-US" sz="2000" kern="0" dirty="0" smtClean="0"/>
              <a:t>新人が入社しました。既に溶接と曲げで活躍をはじめています。</a:t>
            </a:r>
            <a:endParaRPr lang="en-US" altLang="ja-JP" sz="2000" kern="0" dirty="0" smtClean="0"/>
          </a:p>
          <a:p>
            <a:pPr marL="457200" indent="-457200">
              <a:buFont typeface="Arial" panose="020B0604020202020204" pitchFamily="34" charset="0"/>
              <a:buChar char="•"/>
            </a:pPr>
            <a:r>
              <a:rPr lang="en-US" altLang="ja-JP" sz="2000" kern="0" dirty="0" smtClean="0"/>
              <a:t>2</a:t>
            </a:r>
            <a:r>
              <a:rPr lang="ja-JP" altLang="en-US" sz="2000" kern="0" dirty="0" smtClean="0"/>
              <a:t>年目以降の実習生は、更に難しい物へチャレンジをすすめ主力になっている。</a:t>
            </a:r>
            <a:endParaRPr lang="en-US" altLang="ja-JP" sz="2000" kern="0" dirty="0" smtClean="0"/>
          </a:p>
          <a:p>
            <a:pPr marL="457200" indent="-457200">
              <a:buFont typeface="Arial" panose="020B0604020202020204" pitchFamily="34" charset="0"/>
              <a:buChar char="•"/>
            </a:pPr>
            <a:r>
              <a:rPr lang="ja-JP" altLang="en-US" sz="1800" kern="0" dirty="0" smtClean="0"/>
              <a:t>今期は個人毎に売上や、チャージの検証を開始した。実力を付けているメンバーは</a:t>
            </a:r>
            <a:endParaRPr lang="en-US" altLang="ja-JP" sz="1800" kern="0" dirty="0" smtClean="0"/>
          </a:p>
          <a:p>
            <a:r>
              <a:rPr lang="ja-JP" altLang="en-US" sz="1800" kern="0" dirty="0" smtClean="0"/>
              <a:t>　　　 残業の量や給与の評価に反映していきたい。</a:t>
            </a:r>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rPr lang="ja-JP" altLang="en-US" sz="3200" dirty="0"/>
              <a:t>前期取組</a:t>
            </a:r>
            <a:r>
              <a:rPr lang="ja-JP" altLang="en-US" sz="3200" dirty="0" smtClean="0"/>
              <a:t>紹介①</a:t>
            </a:r>
            <a:endParaRPr kumimoji="1" lang="ja-JP" altLang="en-US" sz="3200" dirty="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750" t="17451" r="9051"/>
          <a:stretch/>
        </p:blipFill>
        <p:spPr>
          <a:xfrm>
            <a:off x="883436" y="4005063"/>
            <a:ext cx="3493500" cy="2452303"/>
          </a:xfrm>
          <a:prstGeom prst="rect">
            <a:avLst/>
          </a:prstGeom>
        </p:spPr>
      </p:pic>
      <p:sp>
        <p:nvSpPr>
          <p:cNvPr id="3" name="正方形/長方形 2"/>
          <p:cNvSpPr/>
          <p:nvPr/>
        </p:nvSpPr>
        <p:spPr>
          <a:xfrm>
            <a:off x="125663" y="3625590"/>
            <a:ext cx="4858185" cy="307777"/>
          </a:xfrm>
          <a:prstGeom prst="rect">
            <a:avLst/>
          </a:prstGeom>
        </p:spPr>
        <p:txBody>
          <a:bodyPr wrap="square">
            <a:spAutoFit/>
          </a:bodyPr>
          <a:lstStyle/>
          <a:p>
            <a:r>
              <a:rPr lang="en-US" altLang="ja-JP" sz="1400" dirty="0"/>
              <a:t>NGUYEN TAN </a:t>
            </a:r>
            <a:r>
              <a:rPr lang="en-US" altLang="ja-JP" sz="1400" dirty="0" smtClean="0"/>
              <a:t>TIEN</a:t>
            </a:r>
            <a:r>
              <a:rPr lang="ja-JP" altLang="en-US" sz="1400" dirty="0" smtClean="0"/>
              <a:t>（ﾃｨｴﾝ）　</a:t>
            </a:r>
            <a:r>
              <a:rPr lang="ja-JP" altLang="ja-JP" sz="1400" kern="0" dirty="0" smtClean="0">
                <a:ea typeface="Century" panose="02040604050505020304" pitchFamily="18" charset="0"/>
                <a:cs typeface="Times New Roman" panose="02020603050405020304" pitchFamily="18" charset="0"/>
              </a:rPr>
              <a:t>LE </a:t>
            </a:r>
            <a:r>
              <a:rPr lang="ja-JP" altLang="ja-JP" sz="1400" kern="0" dirty="0">
                <a:ea typeface="Century" panose="02040604050505020304" pitchFamily="18" charset="0"/>
                <a:cs typeface="Times New Roman" panose="02020603050405020304" pitchFamily="18" charset="0"/>
              </a:rPr>
              <a:t>TRUONG </a:t>
            </a:r>
            <a:r>
              <a:rPr lang="ja-JP" altLang="ja-JP" sz="1400" kern="0" dirty="0" smtClean="0">
                <a:ea typeface="Century" panose="02040604050505020304" pitchFamily="18" charset="0"/>
                <a:cs typeface="Times New Roman" panose="02020603050405020304" pitchFamily="18" charset="0"/>
              </a:rPr>
              <a:t>DUY</a:t>
            </a:r>
            <a:r>
              <a:rPr lang="ja-JP" altLang="en-US" sz="1400" dirty="0" smtClean="0"/>
              <a:t>（ユイ）</a:t>
            </a:r>
            <a:endParaRPr lang="ja-JP" altLang="en-US" sz="1400" dirty="0"/>
          </a:p>
        </p:txBody>
      </p:sp>
      <p:graphicFrame>
        <p:nvGraphicFramePr>
          <p:cNvPr id="13" name="グラフ 12"/>
          <p:cNvGraphicFramePr>
            <a:graphicFrameLocks/>
          </p:cNvGraphicFramePr>
          <p:nvPr>
            <p:extLst>
              <p:ext uri="{D42A27DB-BD31-4B8C-83A1-F6EECF244321}">
                <p14:modId xmlns:p14="http://schemas.microsoft.com/office/powerpoint/2010/main" val="1299051331"/>
              </p:ext>
            </p:extLst>
          </p:nvPr>
        </p:nvGraphicFramePr>
        <p:xfrm>
          <a:off x="4983848" y="3485362"/>
          <a:ext cx="4721680" cy="2895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255041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652695"/>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rPr lang="ja-JP" altLang="en-US" sz="3200" kern="0" dirty="0" smtClean="0">
                <a:solidFill>
                  <a:srgbClr val="92D050"/>
                </a:solidFill>
              </a:rPr>
              <a:t>✨　</a:t>
            </a:r>
            <a:r>
              <a:rPr lang="ja-JP" altLang="en-US" sz="3200" kern="0" dirty="0" smtClean="0"/>
              <a:t>製品と成果の検証</a:t>
            </a:r>
            <a:endParaRPr lang="en-US" altLang="ja-JP" sz="3200" kern="0" dirty="0" smtClean="0"/>
          </a:p>
          <a:p>
            <a:r>
              <a:rPr lang="ja-JP" altLang="en-US" sz="2000" kern="0" dirty="0" smtClean="0"/>
              <a:t>前期最大の成果は陶の社員全員が、自身の工数データを入力する様になったことです。このデータにより、一人一人の生産効果は勿論ですが、製品毎の検証が可能となり価格の妥当性も確認が可能になりました。</a:t>
            </a:r>
            <a:endParaRPr lang="en-US" altLang="ja-JP" sz="2000" kern="0" dirty="0" smtClean="0"/>
          </a:p>
          <a:p>
            <a:r>
              <a:rPr lang="ja-JP" altLang="en-US" sz="2000" kern="0" dirty="0" smtClean="0"/>
              <a:t>データの充実によって、生産効率の工夫や金額交渉と言った選択肢が増えました。</a:t>
            </a:r>
            <a:endParaRPr lang="en-US" altLang="ja-JP" sz="2000" kern="0" dirty="0" smtClean="0"/>
          </a:p>
          <a:p>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rPr lang="ja-JP" altLang="en-US" sz="3200" dirty="0"/>
              <a:t>前期取組</a:t>
            </a:r>
            <a:r>
              <a:rPr lang="ja-JP" altLang="en-US" sz="3200" dirty="0" smtClean="0"/>
              <a:t>紹介②</a:t>
            </a:r>
            <a:endParaRPr kumimoji="1" lang="ja-JP" altLang="en-US" sz="3200" dirty="0"/>
          </a:p>
        </p:txBody>
      </p:sp>
      <p:grpSp>
        <p:nvGrpSpPr>
          <p:cNvPr id="12" name="グループ化 11"/>
          <p:cNvGrpSpPr/>
          <p:nvPr/>
        </p:nvGrpSpPr>
        <p:grpSpPr>
          <a:xfrm>
            <a:off x="272480" y="3645024"/>
            <a:ext cx="4666776" cy="2736304"/>
            <a:chOff x="495300" y="3789040"/>
            <a:chExt cx="4666776" cy="2736304"/>
          </a:xfrm>
        </p:grpSpPr>
        <p:sp>
          <p:nvSpPr>
            <p:cNvPr id="11" name="正方形/長方形 10"/>
            <p:cNvSpPr/>
            <p:nvPr/>
          </p:nvSpPr>
          <p:spPr bwMode="auto">
            <a:xfrm>
              <a:off x="495300" y="3789040"/>
              <a:ext cx="3881636" cy="2736304"/>
            </a:xfrm>
            <a:prstGeom prst="rect">
              <a:avLst/>
            </a:prstGeom>
            <a:solidFill>
              <a:schemeClr val="accent4">
                <a:lumMod val="10000"/>
                <a:lumOff val="90000"/>
              </a:schemeClr>
            </a:solidFill>
            <a:ln w="12700" cap="flat" cmpd="sng" algn="ctr">
              <a:solidFill>
                <a:schemeClr val="tx1"/>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pic>
          <p:nvPicPr>
            <p:cNvPr id="1026" name="Picture 2" descr="外付けハードディスクイラスト／無料イラスト/フリー素材なら「イラストAC」 さん"/>
            <p:cNvPicPr>
              <a:picLocks noChangeAspect="1" noChangeArrowheads="1"/>
            </p:cNvPicPr>
            <p:nvPr/>
          </p:nvPicPr>
          <p:blipFill rotWithShape="1">
            <a:blip r:embed="rId3">
              <a:extLst>
                <a:ext uri="{28A0092B-C50C-407E-A947-70E740481C1C}">
                  <a14:useLocalDpi xmlns:a14="http://schemas.microsoft.com/office/drawing/2010/main" val="0"/>
                </a:ext>
              </a:extLst>
            </a:blip>
            <a:srcRect l="6720" t="30239" r="9280" b="26081"/>
            <a:stretch/>
          </p:blipFill>
          <p:spPr bwMode="auto">
            <a:xfrm>
              <a:off x="655045" y="4005791"/>
              <a:ext cx="1317790" cy="93610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20707" y="4961469"/>
              <a:ext cx="1152128" cy="369332"/>
            </a:xfrm>
            <a:prstGeom prst="rect">
              <a:avLst/>
            </a:prstGeom>
            <a:noFill/>
          </p:spPr>
          <p:txBody>
            <a:bodyPr wrap="square" rtlCol="0">
              <a:spAutoFit/>
            </a:bodyPr>
            <a:lstStyle/>
            <a:p>
              <a:r>
                <a:rPr kumimoji="1" lang="ja-JP" altLang="en-US" dirty="0" smtClean="0"/>
                <a:t>製品</a:t>
              </a:r>
              <a:r>
                <a:rPr kumimoji="1" lang="en-US" altLang="ja-JP" dirty="0" smtClean="0"/>
                <a:t>A</a:t>
              </a:r>
              <a:endParaRPr kumimoji="1" lang="ja-JP" altLang="en-US" dirty="0"/>
            </a:p>
          </p:txBody>
        </p:sp>
        <p:sp>
          <p:nvSpPr>
            <p:cNvPr id="5" name="等号 4"/>
            <p:cNvSpPr/>
            <p:nvPr/>
          </p:nvSpPr>
          <p:spPr bwMode="auto">
            <a:xfrm>
              <a:off x="1938764" y="4299403"/>
              <a:ext cx="648072" cy="914400"/>
            </a:xfrm>
            <a:prstGeom prst="mathEqual">
              <a:avLst>
                <a:gd name="adj1" fmla="val 8426"/>
                <a:gd name="adj2" fmla="val 19307"/>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テキスト ボックス 6"/>
            <p:cNvSpPr txBox="1"/>
            <p:nvPr/>
          </p:nvSpPr>
          <p:spPr>
            <a:xfrm>
              <a:off x="2576736" y="4312255"/>
              <a:ext cx="1800200" cy="1477328"/>
            </a:xfrm>
            <a:prstGeom prst="rect">
              <a:avLst/>
            </a:prstGeom>
            <a:noFill/>
          </p:spPr>
          <p:txBody>
            <a:bodyPr wrap="square" rtlCol="0">
              <a:spAutoFit/>
            </a:bodyPr>
            <a:lstStyle/>
            <a:p>
              <a:r>
                <a:rPr kumimoji="1" lang="ja-JP" altLang="en-US" dirty="0" smtClean="0"/>
                <a:t>必要時間○○</a:t>
              </a:r>
              <a:r>
                <a:rPr kumimoji="1" lang="en-US" altLang="ja-JP" dirty="0" smtClean="0"/>
                <a:t>H</a:t>
              </a:r>
            </a:p>
            <a:p>
              <a:r>
                <a:rPr kumimoji="1" lang="ja-JP" altLang="en-US" dirty="0" smtClean="0"/>
                <a:t>　　　↓</a:t>
              </a:r>
              <a:endParaRPr kumimoji="1" lang="en-US" altLang="ja-JP" dirty="0"/>
            </a:p>
            <a:p>
              <a:r>
                <a:rPr kumimoji="1" lang="ja-JP" altLang="en-US" dirty="0" smtClean="0"/>
                <a:t>必要金額</a:t>
              </a:r>
              <a:endParaRPr kumimoji="1" lang="en-US" altLang="ja-JP" dirty="0" smtClean="0"/>
            </a:p>
            <a:p>
              <a:r>
                <a:rPr kumimoji="1" lang="en-US" altLang="ja-JP" dirty="0" smtClean="0"/>
                <a:t>10000</a:t>
              </a:r>
              <a:r>
                <a:rPr kumimoji="1" lang="ja-JP" altLang="en-US" dirty="0" smtClean="0"/>
                <a:t>円</a:t>
              </a:r>
              <a:endParaRPr kumimoji="1" lang="en-US" altLang="ja-JP" dirty="0" smtClean="0"/>
            </a:p>
            <a:p>
              <a:endParaRPr kumimoji="1" lang="ja-JP" altLang="en-US" dirty="0"/>
            </a:p>
          </p:txBody>
        </p:sp>
        <p:sp>
          <p:nvSpPr>
            <p:cNvPr id="8" name="右矢印 7"/>
            <p:cNvSpPr/>
            <p:nvPr/>
          </p:nvSpPr>
          <p:spPr bwMode="auto">
            <a:xfrm rot="5400000">
              <a:off x="2077730" y="5045613"/>
              <a:ext cx="360040" cy="936104"/>
            </a:xfrm>
            <a:prstGeom prst="rightArrow">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0" name="テキスト ボックス 9"/>
            <p:cNvSpPr txBox="1"/>
            <p:nvPr/>
          </p:nvSpPr>
          <p:spPr>
            <a:xfrm>
              <a:off x="807525" y="5949541"/>
              <a:ext cx="4354551" cy="369332"/>
            </a:xfrm>
            <a:prstGeom prst="rect">
              <a:avLst/>
            </a:prstGeom>
            <a:noFill/>
          </p:spPr>
          <p:txBody>
            <a:bodyPr wrap="square" rtlCol="0">
              <a:spAutoFit/>
            </a:bodyPr>
            <a:lstStyle/>
            <a:p>
              <a:r>
                <a:rPr kumimoji="1" lang="ja-JP" altLang="en-US" dirty="0" smtClean="0"/>
                <a:t>実受注額</a:t>
              </a:r>
              <a:r>
                <a:rPr kumimoji="1" lang="en-US" altLang="ja-JP" dirty="0" smtClean="0"/>
                <a:t>6000</a:t>
              </a:r>
              <a:r>
                <a:rPr kumimoji="1" lang="ja-JP" altLang="en-US" dirty="0" smtClean="0"/>
                <a:t>円　→　</a:t>
              </a:r>
              <a:r>
                <a:rPr kumimoji="1" lang="ja-JP" altLang="en-US" dirty="0" smtClean="0">
                  <a:solidFill>
                    <a:srgbClr val="FF0000"/>
                  </a:solidFill>
                </a:rPr>
                <a:t>赤字</a:t>
              </a:r>
              <a:endParaRPr kumimoji="1" lang="en-US" altLang="ja-JP" dirty="0">
                <a:solidFill>
                  <a:srgbClr val="FF0000"/>
                </a:solidFill>
              </a:endParaRPr>
            </a:p>
          </p:txBody>
        </p:sp>
      </p:grpSp>
      <p:sp>
        <p:nvSpPr>
          <p:cNvPr id="15" name="右矢印 14"/>
          <p:cNvSpPr/>
          <p:nvPr/>
        </p:nvSpPr>
        <p:spPr bwMode="auto">
          <a:xfrm>
            <a:off x="4415544" y="4570071"/>
            <a:ext cx="432048" cy="864096"/>
          </a:xfrm>
          <a:prstGeom prst="rightArrow">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6" name="テキスト ボックス 15"/>
          <p:cNvSpPr txBox="1"/>
          <p:nvPr/>
        </p:nvSpPr>
        <p:spPr>
          <a:xfrm>
            <a:off x="5272173" y="3512822"/>
            <a:ext cx="4145323" cy="646331"/>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dirty="0" smtClean="0"/>
              <a:t>金額交渉</a:t>
            </a:r>
            <a:endParaRPr kumimoji="1" lang="en-US" altLang="ja-JP" dirty="0" smtClean="0"/>
          </a:p>
          <a:p>
            <a:pPr marL="285750" indent="-285750">
              <a:buFont typeface="Arial" panose="020B0604020202020204" pitchFamily="34" charset="0"/>
              <a:buChar char="•"/>
            </a:pPr>
            <a:r>
              <a:rPr kumimoji="1" lang="ja-JP" altLang="en-US" dirty="0" smtClean="0"/>
              <a:t>効率的な生産（治具工具の活用）</a:t>
            </a:r>
            <a:endParaRPr kumimoji="1" lang="ja-JP" altLang="en-US" dirty="0"/>
          </a:p>
        </p:txBody>
      </p:sp>
      <p:pic>
        <p:nvPicPr>
          <p:cNvPr id="17" name="図 16"/>
          <p:cNvPicPr>
            <a:picLocks noChangeAspect="1"/>
          </p:cNvPicPr>
          <p:nvPr/>
        </p:nvPicPr>
        <p:blipFill rotWithShape="1">
          <a:blip r:embed="rId4" cstate="print">
            <a:extLst>
              <a:ext uri="{28A0092B-C50C-407E-A947-70E740481C1C}">
                <a14:useLocalDpi xmlns:a14="http://schemas.microsoft.com/office/drawing/2010/main" val="0"/>
              </a:ext>
            </a:extLst>
          </a:blip>
          <a:srcRect l="1176" t="12201" b="12201"/>
          <a:stretch/>
        </p:blipFill>
        <p:spPr>
          <a:xfrm>
            <a:off x="5908247" y="4405764"/>
            <a:ext cx="2886658" cy="1656184"/>
          </a:xfrm>
          <a:prstGeom prst="rect">
            <a:avLst/>
          </a:prstGeom>
        </p:spPr>
      </p:pic>
    </p:spTree>
    <p:extLst>
      <p:ext uri="{BB962C8B-B14F-4D97-AF65-F5344CB8AC3E}">
        <p14:creationId xmlns:p14="http://schemas.microsoft.com/office/powerpoint/2010/main" val="13757254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920552" y="2204864"/>
            <a:ext cx="7443192" cy="3413929"/>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algn="ctr"/>
            <a:r>
              <a:rPr lang="ja-JP" altLang="en-US" sz="7200" kern="0" dirty="0"/>
              <a:t>ｸﾞﾙｰﾌﾟ内の生産量</a:t>
            </a:r>
          </a:p>
          <a:p>
            <a:pPr algn="ctr"/>
            <a:r>
              <a:rPr lang="ja-JP" altLang="en-US" sz="7200" kern="0" dirty="0"/>
              <a:t>トップへ</a:t>
            </a:r>
            <a:endParaRPr lang="ja-JP" altLang="en-US" sz="3000" kern="0" dirty="0"/>
          </a:p>
          <a:p>
            <a:pPr algn="ctr"/>
            <a:endParaRPr kumimoji="0" lang="ja-JP" altLang="en-US" sz="3000" kern="0" dirty="0"/>
          </a:p>
        </p:txBody>
      </p:sp>
      <p:sp>
        <p:nvSpPr>
          <p:cNvPr id="14" name="タイトル 13"/>
          <p:cNvSpPr>
            <a:spLocks noGrp="1"/>
          </p:cNvSpPr>
          <p:nvPr>
            <p:ph type="title"/>
          </p:nvPr>
        </p:nvSpPr>
        <p:spPr>
          <a:xfrm>
            <a:off x="495301" y="467155"/>
            <a:ext cx="4025651" cy="387798"/>
          </a:xfrm>
        </p:spPr>
        <p:txBody>
          <a:bodyPr/>
          <a:lstStyle/>
          <a:p>
            <a:r>
              <a:rPr kumimoji="1" lang="ja-JP" altLang="en-US" sz="3200" dirty="0"/>
              <a:t>今期</a:t>
            </a:r>
            <a:r>
              <a:rPr kumimoji="1" lang="ja-JP" altLang="en-US" sz="3600" dirty="0"/>
              <a:t>スローガン</a:t>
            </a:r>
          </a:p>
        </p:txBody>
      </p:sp>
    </p:spTree>
    <p:extLst>
      <p:ext uri="{BB962C8B-B14F-4D97-AF65-F5344CB8AC3E}">
        <p14:creationId xmlns:p14="http://schemas.microsoft.com/office/powerpoint/2010/main" val="11969001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568236" y="1202723"/>
            <a:ext cx="8710737" cy="5588883"/>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marL="457200" indent="-457200">
              <a:buFont typeface="Wingdings" panose="05000000000000000000" pitchFamily="2" charset="2"/>
              <a:buChar char="u"/>
            </a:pPr>
            <a:r>
              <a:rPr lang="ja-JP" altLang="en-US" sz="2400" dirty="0">
                <a:solidFill>
                  <a:schemeClr val="accent1">
                    <a:lumMod val="60000"/>
                    <a:lumOff val="40000"/>
                  </a:schemeClr>
                </a:solidFill>
              </a:rPr>
              <a:t>今期の</a:t>
            </a:r>
            <a:r>
              <a:rPr lang="ja-JP" altLang="en-US" sz="2400" dirty="0" smtClean="0">
                <a:solidFill>
                  <a:schemeClr val="accent1">
                    <a:lumMod val="60000"/>
                    <a:lumOff val="40000"/>
                  </a:schemeClr>
                </a:solidFill>
              </a:rPr>
              <a:t>目標と計画は</a:t>
            </a:r>
            <a:r>
              <a:rPr lang="ja-JP" altLang="en-US" sz="2400" dirty="0">
                <a:solidFill>
                  <a:schemeClr val="accent1">
                    <a:lumMod val="60000"/>
                    <a:lumOff val="40000"/>
                  </a:schemeClr>
                </a:solidFill>
              </a:rPr>
              <a:t>以下です。</a:t>
            </a:r>
            <a:endParaRPr lang="en-US" altLang="ja-JP" sz="2400" dirty="0">
              <a:solidFill>
                <a:schemeClr val="accent1">
                  <a:lumMod val="60000"/>
                  <a:lumOff val="40000"/>
                </a:schemeClr>
              </a:solidFill>
            </a:endParaRPr>
          </a:p>
          <a:p>
            <a:pPr marL="457200" indent="-457200">
              <a:buFont typeface="+mj-lt"/>
              <a:buAutoNum type="arabicPeriod"/>
            </a:pPr>
            <a:r>
              <a:rPr kumimoji="0" lang="ja-JP" altLang="en-US" sz="2000" kern="0" dirty="0" smtClean="0"/>
              <a:t>陶の仕事量</a:t>
            </a:r>
            <a:r>
              <a:rPr lang="ja-JP" altLang="en-US" sz="2000" kern="0" dirty="0"/>
              <a:t>確保</a:t>
            </a:r>
            <a:r>
              <a:rPr lang="ja-JP" altLang="en-US" sz="2000" kern="0" dirty="0" smtClean="0"/>
              <a:t>：年間</a:t>
            </a:r>
            <a:r>
              <a:rPr kumimoji="0" lang="en-US" altLang="ja-JP" sz="2000" kern="0" dirty="0" smtClean="0"/>
              <a:t>7200</a:t>
            </a:r>
            <a:r>
              <a:rPr kumimoji="0" lang="ja-JP" altLang="en-US" sz="2000" kern="0" dirty="0" smtClean="0"/>
              <a:t>万円確保　</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rPr lang="ja-JP" altLang="en-US" sz="2000" kern="0" dirty="0" smtClean="0"/>
              <a:t>目標チャージ</a:t>
            </a:r>
            <a:r>
              <a:rPr kumimoji="0" lang="ja-JP" altLang="en-US" sz="2000" kern="0" dirty="0" smtClean="0"/>
              <a:t>　昨年比　</a:t>
            </a:r>
            <a:r>
              <a:rPr kumimoji="0" lang="en-US" altLang="ja-JP" sz="2000" kern="0" dirty="0" smtClean="0"/>
              <a:t>110</a:t>
            </a:r>
            <a:r>
              <a:rPr kumimoji="0" lang="ja-JP" altLang="en-US" sz="2000" kern="0" dirty="0" smtClean="0"/>
              <a:t>％</a:t>
            </a:r>
            <a:endParaRPr kumimoji="0" lang="en-US" altLang="ja-JP" sz="2000" kern="0" dirty="0" smtClean="0"/>
          </a:p>
          <a:p>
            <a:pPr marL="457200" indent="-457200">
              <a:buFont typeface="+mj-lt"/>
              <a:buAutoNum type="arabicPeriod"/>
            </a:pPr>
            <a:endParaRPr kumimoji="0" lang="en-US" altLang="ja-JP" sz="2000" kern="0" dirty="0" smtClean="0"/>
          </a:p>
          <a:p>
            <a:pPr marL="457200" indent="-457200">
              <a:buFont typeface="+mj-lt"/>
              <a:buAutoNum type="arabicPeriod"/>
            </a:pPr>
            <a:r>
              <a:rPr kumimoji="0" lang="ja-JP" altLang="en-US" sz="2000" kern="0" dirty="0" smtClean="0"/>
              <a:t>全社員の多能工化（板金・製缶の概念を捨てる）</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rPr lang="ja-JP" altLang="en-US" sz="2000" kern="0" dirty="0" smtClean="0"/>
              <a:t>管理者育成（実習生からも育成したい）</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rPr lang="ja-JP" altLang="en-US" sz="2000" kern="0" dirty="0" smtClean="0"/>
              <a:t>大量生産品の確保（陶の得意分野の強化）</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rPr lang="ja-JP" altLang="en-US" sz="2000" kern="0" dirty="0" smtClean="0"/>
              <a:t>データの充実と検証による陶のレベルアップ</a:t>
            </a:r>
            <a:endParaRPr lang="en-US" altLang="ja-JP" sz="2000" kern="0" dirty="0" smtClean="0"/>
          </a:p>
          <a:p>
            <a:endParaRPr kumimoji="0" lang="en-US" altLang="ja-JP" sz="2000" kern="0" dirty="0" smtClean="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3233563" cy="387798"/>
          </a:xfrm>
        </p:spPr>
        <p:txBody>
          <a:bodyPr/>
          <a:lstStyle/>
          <a:p>
            <a:r>
              <a:rPr kumimoji="1" lang="ja-JP" altLang="en-US" sz="3200" dirty="0"/>
              <a:t>今期の目標と計画</a:t>
            </a:r>
          </a:p>
        </p:txBody>
      </p:sp>
    </p:spTree>
    <p:extLst>
      <p:ext uri="{BB962C8B-B14F-4D97-AF65-F5344CB8AC3E}">
        <p14:creationId xmlns:p14="http://schemas.microsoft.com/office/powerpoint/2010/main" val="55228383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Default Theme</Template>
  <TotalTime>20018</TotalTime>
  <Words>139</Words>
  <Application>Microsoft Office PowerPoint</Application>
  <PresentationFormat>A4 210 x 297 mm</PresentationFormat>
  <Paragraphs>61</Paragraphs>
  <Slides>7</Slides>
  <Notes>6</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7</vt:i4>
      </vt:variant>
    </vt:vector>
  </HeadingPairs>
  <TitlesOfParts>
    <vt:vector size="20" baseType="lpstr">
      <vt:lpstr>Arial Unicode MS</vt:lpstr>
      <vt:lpstr>HGSｺﾞｼｯｸE</vt:lpstr>
      <vt:lpstr>ＭＳ Ｐゴシック</vt:lpstr>
      <vt:lpstr>ＭＳ Ｐゴシック</vt:lpstr>
      <vt:lpstr>游ゴシック</vt:lpstr>
      <vt:lpstr>游ゴシック</vt:lpstr>
      <vt:lpstr>Arial</vt:lpstr>
      <vt:lpstr>Calibri</vt:lpstr>
      <vt:lpstr>Century</vt:lpstr>
      <vt:lpstr>Symbol</vt:lpstr>
      <vt:lpstr>Times New Roman</vt:lpstr>
      <vt:lpstr>Wingdings</vt:lpstr>
      <vt:lpstr>Default Theme</vt:lpstr>
      <vt:lpstr>PowerPoint プレゼンテーション</vt:lpstr>
      <vt:lpstr>代表取締役　野田　裕紀</vt:lpstr>
      <vt:lpstr>前期結果</vt:lpstr>
      <vt:lpstr>前期取組紹介①</vt:lpstr>
      <vt:lpstr>前期取組紹介②</vt:lpstr>
      <vt:lpstr>今期スローガン</vt:lpstr>
      <vt:lpstr>今期の目標と計画</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529</cp:revision>
  <cp:lastPrinted>2023-09-15T06:09:59Z</cp:lastPrinted>
  <dcterms:created xsi:type="dcterms:W3CDTF">2012-03-22T07:34:34Z</dcterms:created>
  <dcterms:modified xsi:type="dcterms:W3CDTF">2023-09-29T08:14:31Z</dcterms:modified>
</cp:coreProperties>
</file>