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7"/>
  </p:notesMasterIdLst>
  <p:sldIdLst>
    <p:sldId id="430" r:id="rId2"/>
    <p:sldId id="433" r:id="rId3"/>
    <p:sldId id="431" r:id="rId4"/>
    <p:sldId id="434" r:id="rId5"/>
    <p:sldId id="435" r:id="rId6"/>
  </p:sldIdLst>
  <p:sldSz cx="9906000" cy="6858000" type="A4"/>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5300"/>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2023/9/1</a:t>
            </a:fld>
            <a:endParaRPr kumimoji="1" lang="ja-JP" altLang="en-US"/>
          </a:p>
        </p:txBody>
      </p:sp>
      <p:sp>
        <p:nvSpPr>
          <p:cNvPr id="4" name="スライド イメージ プレースホルダー 3"/>
          <p:cNvSpPr>
            <a:spLocks noGrp="1" noRot="1" noChangeAspect="1"/>
          </p:cNvSpPr>
          <p:nvPr>
            <p:ph type="sldImg" idx="2"/>
          </p:nvPr>
        </p:nvSpPr>
        <p:spPr>
          <a:xfrm>
            <a:off x="1022350" y="1235075"/>
            <a:ext cx="4813300"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51388"/>
            <a:ext cx="5486400" cy="38893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8950"/>
            <a:ext cx="29718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950"/>
            <a:ext cx="2971800" cy="495300"/>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9/1/2023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8575">
              <a:lnSpc>
                <a:spcPts val="1046"/>
              </a:lnSpc>
            </a:pPr>
            <a:fld id="{81D60167-4931-47E6-BA6A-407CBD079E47}" type="slidenum">
              <a:rPr dirty="0"/>
              <a:pPr marL="28575">
                <a:lnSpc>
                  <a:spcPts val="1046"/>
                </a:lnSpc>
              </a:pPr>
              <a:t>0</a:t>
            </a:fld>
            <a:endParaRPr dirty="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rPr lang="ja-JP" altLang="en-US" sz="3000" b="1" dirty="0">
                  <a:solidFill>
                    <a:schemeClr val="bg1"/>
                  </a:solidFill>
                  <a:latin typeface="HGSｺﾞｼｯｸE" panose="020B0900000000000000" pitchFamily="50" charset="-128"/>
                  <a:ea typeface="HGSｺﾞｼｯｸE" panose="020B0900000000000000" pitchFamily="50" charset="-128"/>
                </a:rP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Management Policy Presentation</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1</a:t>
            </a:fld>
            <a:endParaRPr lang="en-US" altLang="ja-JP" dirty="0"/>
          </a:p>
        </p:txBody>
      </p:sp>
      <p:sp>
        <p:nvSpPr>
          <p:cNvPr id="4" name="正方形/長方形 3"/>
          <p:cNvSpPr/>
          <p:nvPr/>
        </p:nvSpPr>
        <p:spPr>
          <a:xfrm>
            <a:off x="2360712" y="188640"/>
            <a:ext cx="4397358" cy="584775"/>
          </a:xfrm>
          <a:prstGeom prst="rect">
            <a:avLst/>
          </a:prstGeom>
        </p:spPr>
        <p:txBody>
          <a:bodyPr wrap="none">
            <a:spAutoFit/>
          </a:bodyPr>
          <a:lstStyle/>
          <a:p>
            <a:pPr algn="just">
              <a:spcAft>
                <a:spcPts val="0"/>
              </a:spcAft>
            </a:pPr>
            <a:r>
              <a:t>Looking back on the year 2023.</a:t>
            </a:r>
            <a:endParaRPr lang="ja-JP" altLang="ja-JP" sz="32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5" name="正方形/長方形 4"/>
          <p:cNvSpPr/>
          <p:nvPr/>
        </p:nvSpPr>
        <p:spPr>
          <a:xfrm>
            <a:off x="344488" y="1340768"/>
            <a:ext cx="8712968" cy="4708981"/>
          </a:xfrm>
          <a:prstGeom prst="rect">
            <a:avLst/>
          </a:prstGeom>
        </p:spPr>
        <p:txBody>
          <a:bodyPr wrap="square">
            <a:spAutoFit/>
          </a:bodyPr>
          <a:lstStyle/>
          <a:p>
            <a:pPr algn="just">
              <a:spcAft>
                <a:spcPts val="0"/>
              </a:spcAft>
            </a:pPr>
            <a:r>
              <a:t>It was a year of pursuing corrections amidst rapid increases in material and operating expenses, and working together with everyone to rebuild our performance.</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Furthermore, the long-awaited construction of the assembly plant has been completed.</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 did it.</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Due to the impact of deteriorating performance over the past 2 years.</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It was a financially difficult year.</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In the future, development, design, and production of labor-saving machines and rationalization machines.</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Focus on acquiring higher value-added work until assembly.</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We aim to build a new business model.</a:t>
            </a:r>
          </a:p>
          <a:p>
            <a:pPr indent="133350"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rPr>
              <a:t>　　　　　　</a:t>
            </a:r>
          </a:p>
          <a:p>
            <a:pPr indent="133350" algn="just">
              <a:spcAft>
                <a:spcPts val="0"/>
              </a:spcAft>
            </a:pPr>
            <a:r>
              <a:t>I would like to add new value and make it a year of leap for the entire group.</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12699" t="33383" r="18459" b="24341"/>
          <a:stretch/>
        </p:blipFill>
        <p:spPr>
          <a:xfrm rot="10800000">
            <a:off x="5601072" y="1988840"/>
            <a:ext cx="3766616" cy="1734867"/>
          </a:xfrm>
          <a:prstGeom prst="rect">
            <a:avLst/>
          </a:prstGeom>
        </p:spPr>
      </p:pic>
    </p:spTree>
    <p:extLst>
      <p:ext uri="{BB962C8B-B14F-4D97-AF65-F5344CB8AC3E}">
        <p14:creationId xmlns:p14="http://schemas.microsoft.com/office/powerpoint/2010/main" val="347022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2</a:t>
            </a:fld>
            <a:endParaRPr lang="en-US" altLang="ja-JP" dirty="0"/>
          </a:p>
        </p:txBody>
      </p:sp>
      <p:sp>
        <p:nvSpPr>
          <p:cNvPr id="3" name="正方形/長方形 2"/>
          <p:cNvSpPr/>
          <p:nvPr/>
        </p:nvSpPr>
        <p:spPr>
          <a:xfrm>
            <a:off x="349391" y="116632"/>
            <a:ext cx="9345488" cy="6432530"/>
          </a:xfrm>
          <a:prstGeom prst="rect">
            <a:avLst/>
          </a:prstGeom>
        </p:spPr>
        <p:txBody>
          <a:bodyPr wrap="square">
            <a:spAutoFit/>
          </a:bodyPr>
          <a:lstStyle/>
          <a:p>
            <a:pPr lvl="0" algn="ctr" fontAlgn="base">
              <a:spcBef>
                <a:spcPct val="0"/>
              </a:spcBef>
            </a:pPr>
            <a:r>
              <a:t>Management philosophy</a:t>
            </a:r>
            <a:endParaRPr lang="ja-JP" altLang="ja-JP" sz="32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endParaRPr lang="ja-JP" altLang="en-US" sz="2400" b="1" kern="100" dirty="0" smtClean="0">
              <a:solidFill>
                <a:srgbClr val="FF0000"/>
              </a:solidFill>
              <a:latin typeface="Century" panose="02040604050505020304" pitchFamily="18" charset="0"/>
              <a:ea typeface="ＭＳ ゴシック" panose="020B0609070205080204" pitchFamily="49" charset="-128"/>
              <a:cs typeface="Times New Roman" panose="02020603050405020304" pitchFamily="18" charset="0"/>
            </a:endParaRPr>
          </a:p>
          <a:p>
            <a:pPr lvl="0" algn="ctr" fontAlgn="base">
              <a:spcBef>
                <a:spcPct val="0"/>
              </a:spcBef>
            </a:pPr>
            <a:r>
              <a:t>Useful Joy</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We were born to contribute to the world.</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The company and we aim to be useful to society and to become individuals who can shine in the world.</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sz="24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endParaRPr lang="ja-JP" altLang="en-US" b="1" kern="100" dirty="0" smtClean="0">
              <a:solidFill>
                <a:prstClr val="black"/>
              </a:solidFill>
              <a:latin typeface="Century" panose="02040604050505020304" pitchFamily="18" charset="0"/>
              <a:ea typeface="ＭＳ ゴシック" panose="020B0609070205080204" pitchFamily="49" charset="-128"/>
              <a:cs typeface="Times New Roman" panose="02020603050405020304" pitchFamily="18" charset="0"/>
            </a:endParaRPr>
          </a:p>
          <a:p>
            <a:pPr lvl="0" algn="just" fontAlgn="base">
              <a:spcBef>
                <a:spcPct val="0"/>
              </a:spcBef>
            </a:pPr>
            <a:r>
              <a:t>Management philosophy is.</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The management philosophy is the ultimate purpose (concept) of a company.</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The management philosophy "joy of usefulness".</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We were born to contribute to the world.</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The company and we aim to be useful to society and to become individuals who can shine in the world.</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We aim to be a useful company that contributes to society and to become valuable individuals. All employees cooperate and help each other to adapt to changes in the world. We strive to learn, grow, and continue to take on new challenges, aiming for a company where everyone can find fulfillment and purpose in their work.</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indent="1071245" algn="just" fontAlgn="base">
              <a:spcBef>
                <a:spcPct val="0"/>
              </a:spcBef>
            </a:pPr>
            <a:r>
              <a:rPr lang="en-US" altLang="ja-JP" sz="20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1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2877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3</a:t>
            </a:fld>
            <a:endParaRPr lang="en-US" altLang="ja-JP" dirty="0"/>
          </a:p>
        </p:txBody>
      </p:sp>
      <p:sp>
        <p:nvSpPr>
          <p:cNvPr id="3" name="正方形/長方形 2"/>
          <p:cNvSpPr/>
          <p:nvPr/>
        </p:nvSpPr>
        <p:spPr>
          <a:xfrm>
            <a:off x="560512" y="1196752"/>
            <a:ext cx="7632848" cy="4431983"/>
          </a:xfrm>
          <a:prstGeom prst="rect">
            <a:avLst/>
          </a:prstGeom>
        </p:spPr>
        <p:txBody>
          <a:bodyPr wrap="square">
            <a:spAutoFit/>
          </a:bodyPr>
          <a:lstStyle/>
          <a:p>
            <a:pPr algn="just">
              <a:spcAft>
                <a:spcPts val="0"/>
              </a:spcAft>
            </a:pP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050" kern="100" dirty="0">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spcAft>
                <a:spcPts val="0"/>
              </a:spcAft>
              <a:buFont typeface="+mj-lt"/>
              <a:buAutoNum type="arabicPeriod"/>
            </a:pPr>
            <a:r>
              <a:t>Creating companies that can compete in the digital society.</a:t>
            </a:r>
            <a:endParaRPr lang="en-US" altLang="ja-JP" sz="200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Building high value-added businesses (automation, equipment development).</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Develop the ability to win in the manufacturing industry platform.</a:t>
            </a:r>
          </a:p>
          <a:p>
            <a:pPr indent="200025" algn="just">
              <a:spcAft>
                <a:spcPts val="0"/>
              </a:spcAft>
            </a:pPr>
            <a:r>
              <a:t>Enhancement of profitability through strengthening competitiveness in quality, cost, productivity, development capability, intellectual property, sales and service, etc.</a:t>
            </a:r>
            <a:endParaRPr lang="ja-JP" altLang="en-US"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Ensuring customer trust.</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2. Respect for Human Dignity in Corporate Development.</a:t>
            </a:r>
          </a:p>
          <a:p>
            <a:pPr indent="200025" algn="just">
              <a:spcAft>
                <a:spcPts val="0"/>
              </a:spcAft>
            </a:pPr>
            <a:endParaRPr lang="ja-JP" altLang="en-US" sz="105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Creating a comfortable workplace</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Creating a company that can provide a sense of fulfillment.</a:t>
            </a:r>
          </a:p>
          <a:p>
            <a:pPr algn="just">
              <a:spcAft>
                <a:spcPts val="0"/>
              </a:spcAft>
            </a:pPr>
            <a:r>
              <a:t>Challenge and continuous growth in corporate culture building.</a:t>
            </a:r>
          </a:p>
          <a:p>
            <a:pPr algn="just">
              <a:spcAft>
                <a:spcPts val="0"/>
              </a:spcAft>
            </a:pPr>
            <a:r>
              <a:t>Promotion of diversity in human resources and securing a wide range of talents.</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3. Aim for financial stability.</a:t>
            </a:r>
            <a:endParaRPr lang="ja-JP" altLang="ja-JP" sz="2000" kern="100" dirty="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endPar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r>
              <a:t>Building a strong management structure for the Noda Group.</a:t>
            </a:r>
          </a:p>
          <a:p>
            <a:pPr indent="266700" algn="just">
              <a:spcAft>
                <a:spcPts val="0"/>
              </a:spcAft>
            </a:pPr>
            <a:r>
              <a:t>Inventory asset compression, promotion of fund mobilization.</a:t>
            </a:r>
          </a:p>
          <a:p>
            <a:pPr indent="266700" algn="just">
              <a:spcAft>
                <a:spcPts val="0"/>
              </a:spcAft>
            </a:pPr>
            <a:r>
              <a:t>Structural reform promotion for improving business profitability through visualization of numbers.</a:t>
            </a:r>
            <a:endParaRPr lang="ja-JP" altLang="ja-JP" sz="1200" kern="100" dirty="0">
              <a:solidFill>
                <a:srgbClr val="00206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1598930" y="214313"/>
            <a:ext cx="3709670" cy="523220"/>
          </a:xfrm>
          <a:prstGeom prst="rect">
            <a:avLst/>
          </a:prstGeom>
        </p:spPr>
        <p:txBody>
          <a:bodyPr wrap="none">
            <a:spAutoFit/>
          </a:bodyPr>
          <a:lstStyle/>
          <a:p>
            <a:pPr algn="just">
              <a:spcAft>
                <a:spcPts val="0"/>
              </a:spcAft>
            </a:pPr>
            <a:r>
              <a:t>2023 Vision</a:t>
            </a:r>
            <a:endParaRPr lang="ja-JP" altLang="ja-JP" sz="2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正方形/長方形 6"/>
          <p:cNvSpPr/>
          <p:nvPr/>
        </p:nvSpPr>
        <p:spPr>
          <a:xfrm>
            <a:off x="6249144" y="404664"/>
            <a:ext cx="3245036" cy="276999"/>
          </a:xfrm>
          <a:prstGeom prst="rect">
            <a:avLst/>
          </a:prstGeom>
        </p:spPr>
        <p:txBody>
          <a:bodyPr wrap="square">
            <a:spAutoFit/>
          </a:bodyPr>
          <a:lstStyle/>
          <a:p>
            <a:r>
              <a:t>In 3 years, the ideal state of the group in 5 years.</a:t>
            </a:r>
            <a:endParaRPr lang="ja-JP" altLang="en-US" dirty="0"/>
          </a:p>
        </p:txBody>
      </p:sp>
    </p:spTree>
    <p:extLst>
      <p:ext uri="{BB962C8B-B14F-4D97-AF65-F5344CB8AC3E}">
        <p14:creationId xmlns:p14="http://schemas.microsoft.com/office/powerpoint/2010/main" val="3582585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4</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803661550"/>
              </p:ext>
            </p:extLst>
          </p:nvPr>
        </p:nvGraphicFramePr>
        <p:xfrm>
          <a:off x="117816" y="1052736"/>
          <a:ext cx="9731727" cy="5184577"/>
        </p:xfrm>
        <a:graphic>
          <a:graphicData uri="http://schemas.openxmlformats.org/drawingml/2006/table">
            <a:tbl>
              <a:tblPr/>
              <a:tblGrid>
                <a:gridCol w="478917"/>
                <a:gridCol w="2124019"/>
                <a:gridCol w="2160240"/>
                <a:gridCol w="2232248"/>
                <a:gridCol w="2736303"/>
              </a:tblGrid>
              <a:tr h="280976">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r>
                        <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r>
                        <a:t>October 2023 to September 2024.</a:t>
                      </a:r>
                    </a:p>
                  </a:txBody>
                  <a:tcPr marL="7647" marR="7647" marT="7647" marB="0" anchor="ctr">
                    <a:lnL>
                      <a:noFill/>
                    </a:lnL>
                    <a:lnR>
                      <a:noFill/>
                    </a:lnR>
                    <a:lnT>
                      <a:noFill/>
                    </a:lnT>
                    <a:lnB>
                      <a:noFill/>
                    </a:lnB>
                  </a:tcPr>
                </a:tc>
              </a:tr>
              <a:tr h="178553">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r>
              <a:tr h="353892">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Policy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Explanation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Target value.</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This season's actions.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Challenge to new business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Discover customer needs and develop high value-added products. Business development with Noda Technical Creation. Utilization of the group.</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Uncover the demand for automation and labor-saving. Development of our own brand. Research and development of new businesses.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Achieve 1 billion yen in sales. Cultivate a corporate culture that continues to challenge without fear of failure. Establish development business through new customer acquisition. Seize the opportunity of post-corona and utilize NTC and group companies.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Enhancement of technical capabilities.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Development of necessary human resources.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Setting and action of the following numerical targets. Improvement of QCD. Enhancement of 3D CAD technology. Acquisition of electrical and PLC control technology. Implementation of education and training. Improvement of 5S.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Strengthening efforts for quality improvement. Differentiation from other companies through QCD improvement. Implementation of skill-up education. Implementation of external and internal education. Activation of committee activities.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Pursuit of an attractive company.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Management that respects human beings.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Employee autonomy through the pursuit of management principles. Improvement of financial structure.</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Pursuit of management principles. Achievement of plans aimed at policies.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正方形/長方形 3"/>
          <p:cNvSpPr/>
          <p:nvPr/>
        </p:nvSpPr>
        <p:spPr>
          <a:xfrm>
            <a:off x="3080792" y="260648"/>
            <a:ext cx="2872902" cy="523220"/>
          </a:xfrm>
          <a:prstGeom prst="rect">
            <a:avLst/>
          </a:prstGeom>
        </p:spPr>
        <p:txBody>
          <a:bodyPr wrap="none">
            <a:spAutoFit/>
          </a:bodyPr>
          <a:lstStyle/>
          <a:p>
            <a:r>
              <a:t>Noda Group policy.</a:t>
            </a:r>
            <a:endParaRPr lang="ja-JP" altLang="en-US" sz="2800" dirty="0">
              <a:solidFill>
                <a:srgbClr val="FF0000"/>
              </a:solidFill>
            </a:endParaRPr>
          </a:p>
        </p:txBody>
      </p:sp>
    </p:spTree>
    <p:extLst>
      <p:ext uri="{BB962C8B-B14F-4D97-AF65-F5344CB8AC3E}">
        <p14:creationId xmlns:p14="http://schemas.microsoft.com/office/powerpoint/2010/main" val="2865008036"/>
      </p:ext>
    </p:extLst>
  </p:cSld>
  <p:clrMapOvr>
    <a:masterClrMapping/>
  </p:clrMapOvr>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19599</TotalTime>
  <Words>248</Words>
  <Application>Microsoft Office PowerPoint</Application>
  <PresentationFormat>A4 210 x 297 mm</PresentationFormat>
  <Paragraphs>85</Paragraphs>
  <Slides>5</Slides>
  <Notes>0</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5</vt:i4>
      </vt:variant>
    </vt:vector>
  </HeadingPairs>
  <TitlesOfParts>
    <vt:vector size="21" baseType="lpstr">
      <vt:lpstr>Arial Unicode MS</vt:lpstr>
      <vt:lpstr>BIZ UDPゴシック</vt:lpstr>
      <vt:lpstr>HGSｺﾞｼｯｸE</vt:lpstr>
      <vt:lpstr>ＭＳ Ｐゴシック</vt:lpstr>
      <vt:lpstr>ＭＳ Ｐゴシック</vt:lpstr>
      <vt:lpstr>ＭＳ ゴシック</vt:lpstr>
      <vt:lpstr>ＭＳ 明朝</vt:lpstr>
      <vt:lpstr>Yu Gothic</vt:lpstr>
      <vt:lpstr>Yu Gothic</vt:lpstr>
      <vt:lpstr>Arial</vt:lpstr>
      <vt:lpstr>Calibri</vt:lpstr>
      <vt:lpstr>Century</vt:lpstr>
      <vt:lpstr>Symbol</vt:lpstr>
      <vt:lpstr>Times New Roman</vt:lpstr>
      <vt:lpstr>Wingdings</vt:lpstr>
      <vt:lpstr>Default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492</cp:revision>
  <cp:lastPrinted>2020-04-16T09:18:18Z</cp:lastPrinted>
  <dcterms:created xsi:type="dcterms:W3CDTF">2012-03-22T07:34:34Z</dcterms:created>
  <dcterms:modified xsi:type="dcterms:W3CDTF">2023-09-01T07:41:40Z</dcterms:modified>
</cp:coreProperties>
</file>